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5A15D8-7046-4838-B88A-82609998DC65}">
  <a:tblStyle styleId="{9A5A15D8-7046-4838-B88A-82609998DC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5.xml"/><Relationship Id="rId22" Type="http://schemas.openxmlformats.org/officeDocument/2006/relationships/font" Target="fonts/OpenSans-italic.fntdata"/><Relationship Id="rId10" Type="http://schemas.openxmlformats.org/officeDocument/2006/relationships/slide" Target="slides/slide4.xml"/><Relationship Id="rId21"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87bc0d48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87bc0d48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a87bc0d48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87bc0d48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87bc0d48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87bc0d48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87bc0d48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87bc0d48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a87bc0d48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87bc0d4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a87bc0d48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a87bc0d48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a87bc0d48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a87bc0d48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a890a66a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890a66a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87bc0d48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87bc0d48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87bc0d48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87bc0d48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a890a66a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a890a66a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890a66a2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a890a66a2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en.wikipedia.org/wiki/Ministry_of_Indigenous_Medicine" TargetMode="External"/><Relationship Id="rId5" Type="http://schemas.openxmlformats.org/officeDocument/2006/relationships/hyperlink" Target="https://en.wikipedia.org/wiki/Traditional_Chinese_medicine" TargetMode="External"/><Relationship Id="rId6" Type="http://schemas.openxmlformats.org/officeDocument/2006/relationships/hyperlink" Target="https://en.wikipedia.org/wiki/Medieval_medicine_of_Western_Europe" TargetMode="External"/><Relationship Id="rId7" Type="http://schemas.openxmlformats.org/officeDocument/2006/relationships/hyperlink" Target="https://en.wikipedia.org/wiki/Alternative_medic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rot="-323763">
            <a:off x="-1066091" y="82430"/>
            <a:ext cx="8520861" cy="2052385"/>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Traditional System of Medicines</a:t>
            </a:r>
            <a:endParaRPr/>
          </a:p>
        </p:txBody>
      </p:sp>
      <p:sp>
        <p:nvSpPr>
          <p:cNvPr id="55" name="Google Shape;55;p13"/>
          <p:cNvSpPr txBox="1"/>
          <p:nvPr/>
        </p:nvSpPr>
        <p:spPr>
          <a:xfrm>
            <a:off x="509525" y="2360175"/>
            <a:ext cx="6480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accent2"/>
                </a:solidFill>
                <a:latin typeface="Calibri"/>
                <a:ea typeface="Calibri"/>
                <a:cs typeface="Calibri"/>
                <a:sym typeface="Calibri"/>
              </a:rPr>
              <a:t>Traditional medicine refers to health practices, approaches, knowledge and beliefs incorporating plant, animal and mineral based medicines, spiritual therapies, manual techniques and exercises, applied singularly or in combination to treat, diagnose and prevent illnesses or maintain well-being.</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rPr lang="en-GB" sz="1500">
                <a:solidFill>
                  <a:schemeClr val="accent2"/>
                </a:solidFill>
                <a:latin typeface="Calibri"/>
                <a:ea typeface="Calibri"/>
                <a:cs typeface="Calibri"/>
                <a:sym typeface="Calibri"/>
              </a:rPr>
              <a:t>There is increased interest for search for new chemical entities and the expression of resistance of many drugs available in the market has lead to a shift in paradigm towards medicinal research.</a:t>
            </a:r>
            <a:endParaRPr>
              <a:latin typeface="Calibri"/>
              <a:ea typeface="Calibri"/>
              <a:cs typeface="Calibri"/>
              <a:sym typeface="Calibri"/>
            </a:endParaRPr>
          </a:p>
        </p:txBody>
      </p:sp>
      <p:sp>
        <p:nvSpPr>
          <p:cNvPr id="56" name="Google Shape;56;p13"/>
          <p:cNvSpPr txBox="1"/>
          <p:nvPr/>
        </p:nvSpPr>
        <p:spPr>
          <a:xfrm>
            <a:off x="1969625" y="4623025"/>
            <a:ext cx="30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6583838" y="300700"/>
            <a:ext cx="2466975" cy="1847850"/>
          </a:xfrm>
          <a:prstGeom prst="rect">
            <a:avLst/>
          </a:prstGeom>
          <a:noFill/>
          <a:ln>
            <a:noFill/>
          </a:ln>
        </p:spPr>
      </p:pic>
      <p:pic>
        <p:nvPicPr>
          <p:cNvPr id="58" name="Google Shape;58;p13"/>
          <p:cNvPicPr preferRelativeResize="0"/>
          <p:nvPr/>
        </p:nvPicPr>
        <p:blipFill>
          <a:blip r:embed="rId4">
            <a:alphaModFix/>
          </a:blip>
          <a:stretch>
            <a:fillRect/>
          </a:stretch>
        </p:blipFill>
        <p:spPr>
          <a:xfrm>
            <a:off x="6868200" y="3864375"/>
            <a:ext cx="2272175" cy="127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GB"/>
              <a:t>-traditional vs modern/</a:t>
            </a:r>
            <a:r>
              <a:rPr lang="en-GB"/>
              <a:t>specific medcines currently who red cross(resarch)</a:t>
            </a:r>
            <a:r>
              <a:rPr lang="en-GB"/>
              <a:t>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22" name="Google Shape;122;p22"/>
          <p:cNvPicPr preferRelativeResize="0"/>
          <p:nvPr/>
        </p:nvPicPr>
        <p:blipFill rotWithShape="1">
          <a:blip r:embed="rId3">
            <a:alphaModFix/>
          </a:blip>
          <a:srcRect b="8099" l="10784" r="10666" t="12566"/>
          <a:stretch/>
        </p:blipFill>
        <p:spPr>
          <a:xfrm>
            <a:off x="-2000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60550" y="43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TKDL </a:t>
            </a:r>
            <a:endParaRPr sz="2220"/>
          </a:p>
        </p:txBody>
      </p:sp>
      <p:graphicFrame>
        <p:nvGraphicFramePr>
          <p:cNvPr id="128" name="Google Shape;128;p23"/>
          <p:cNvGraphicFramePr/>
          <p:nvPr/>
        </p:nvGraphicFramePr>
        <p:xfrm>
          <a:off x="5315000" y="114095"/>
          <a:ext cx="3000000" cy="3000000"/>
        </p:xfrm>
        <a:graphic>
          <a:graphicData uri="http://schemas.openxmlformats.org/drawingml/2006/table">
            <a:tbl>
              <a:tblPr>
                <a:noFill/>
                <a:tableStyleId>{9A5A15D8-7046-4838-B88A-82609998DC65}</a:tableStyleId>
              </a:tblPr>
              <a:tblGrid>
                <a:gridCol w="930900"/>
                <a:gridCol w="930900"/>
                <a:gridCol w="930900"/>
                <a:gridCol w="930900"/>
              </a:tblGrid>
              <a:tr h="457175">
                <a:tc>
                  <a:txBody>
                    <a:bodyPr/>
                    <a:lstStyle/>
                    <a:p>
                      <a:pPr indent="0" lvl="0" marL="0" rtl="0" algn="l">
                        <a:spcBef>
                          <a:spcPts val="0"/>
                        </a:spcBef>
                        <a:spcAft>
                          <a:spcPts val="0"/>
                        </a:spcAft>
                        <a:buNone/>
                      </a:pPr>
                      <a:r>
                        <a:rPr lang="en-GB" sz="900"/>
                        <a:t>Discipline</a:t>
                      </a:r>
                      <a:endParaRPr sz="900"/>
                    </a:p>
                  </a:txBody>
                  <a:tcPr marT="91425" marB="91425" marR="91425" marL="91425"/>
                </a:tc>
                <a:tc>
                  <a:txBody>
                    <a:bodyPr/>
                    <a:lstStyle/>
                    <a:p>
                      <a:pPr indent="0" lvl="0" marL="0" rtl="0" algn="l">
                        <a:spcBef>
                          <a:spcPts val="0"/>
                        </a:spcBef>
                        <a:spcAft>
                          <a:spcPts val="0"/>
                        </a:spcAft>
                        <a:buNone/>
                      </a:pPr>
                      <a:r>
                        <a:rPr lang="en-GB" sz="900"/>
                        <a:t>Number of Texts used for transcription </a:t>
                      </a:r>
                      <a:endParaRPr sz="900"/>
                    </a:p>
                  </a:txBody>
                  <a:tcPr marT="91425" marB="91425" marR="91425" marL="91425"/>
                </a:tc>
                <a:tc>
                  <a:txBody>
                    <a:bodyPr/>
                    <a:lstStyle/>
                    <a:p>
                      <a:pPr indent="0" lvl="0" marL="0" rtl="0" algn="l">
                        <a:spcBef>
                          <a:spcPts val="0"/>
                        </a:spcBef>
                        <a:spcAft>
                          <a:spcPts val="0"/>
                        </a:spcAft>
                        <a:buNone/>
                      </a:pPr>
                      <a:r>
                        <a:rPr lang="en-GB" sz="900"/>
                        <a:t>Formulations </a:t>
                      </a:r>
                      <a:endParaRPr sz="900"/>
                    </a:p>
                  </a:txBody>
                  <a:tcPr marT="91425" marB="91425" marR="91425" marL="91425"/>
                </a:tc>
                <a:tc>
                  <a:txBody>
                    <a:bodyPr/>
                    <a:lstStyle/>
                    <a:p>
                      <a:pPr indent="0" lvl="0" marL="0" rtl="0" algn="l">
                        <a:spcBef>
                          <a:spcPts val="0"/>
                        </a:spcBef>
                        <a:spcAft>
                          <a:spcPts val="0"/>
                        </a:spcAft>
                        <a:buNone/>
                      </a:pPr>
                      <a:r>
                        <a:rPr lang="en-GB" sz="900"/>
                        <a:t>Language </a:t>
                      </a:r>
                      <a:endParaRPr sz="900"/>
                    </a:p>
                  </a:txBody>
                  <a:tcPr marT="91425" marB="91425" marR="91425" marL="91425"/>
                </a:tc>
              </a:tr>
              <a:tr h="320000">
                <a:tc>
                  <a:txBody>
                    <a:bodyPr/>
                    <a:lstStyle/>
                    <a:p>
                      <a:pPr indent="0" lvl="0" marL="0" rtl="0" algn="l">
                        <a:spcBef>
                          <a:spcPts val="0"/>
                        </a:spcBef>
                        <a:spcAft>
                          <a:spcPts val="0"/>
                        </a:spcAft>
                        <a:buNone/>
                      </a:pPr>
                      <a:r>
                        <a:rPr lang="en-GB" sz="900"/>
                        <a:t>Ayurveda</a:t>
                      </a:r>
                      <a:endParaRPr sz="900"/>
                    </a:p>
                  </a:txBody>
                  <a:tcPr marT="91425" marB="91425" marR="91425" marL="91425"/>
                </a:tc>
                <a:tc>
                  <a:txBody>
                    <a:bodyPr/>
                    <a:lstStyle/>
                    <a:p>
                      <a:pPr indent="0" lvl="0" marL="0" rtl="0" algn="l">
                        <a:spcBef>
                          <a:spcPts val="0"/>
                        </a:spcBef>
                        <a:spcAft>
                          <a:spcPts val="0"/>
                        </a:spcAft>
                        <a:buNone/>
                      </a:pPr>
                      <a:r>
                        <a:rPr lang="en-GB" sz="900"/>
                        <a:t>119</a:t>
                      </a:r>
                      <a:endParaRPr sz="900"/>
                    </a:p>
                  </a:txBody>
                  <a:tcPr marT="91425" marB="91425" marR="91425" marL="91425"/>
                </a:tc>
                <a:tc>
                  <a:txBody>
                    <a:bodyPr/>
                    <a:lstStyle/>
                    <a:p>
                      <a:pPr indent="0" lvl="0" marL="0" rtl="0" algn="l">
                        <a:spcBef>
                          <a:spcPts val="0"/>
                        </a:spcBef>
                        <a:spcAft>
                          <a:spcPts val="0"/>
                        </a:spcAft>
                        <a:buNone/>
                      </a:pPr>
                      <a:r>
                        <a:rPr lang="en-GB" sz="900"/>
                        <a:t>80,000</a:t>
                      </a:r>
                      <a:endParaRPr sz="900"/>
                    </a:p>
                  </a:txBody>
                  <a:tcPr marT="91425" marB="91425" marR="91425" marL="91425"/>
                </a:tc>
                <a:tc>
                  <a:txBody>
                    <a:bodyPr/>
                    <a:lstStyle/>
                    <a:p>
                      <a:pPr indent="0" lvl="0" marL="0" rtl="0" algn="l">
                        <a:spcBef>
                          <a:spcPts val="0"/>
                        </a:spcBef>
                        <a:spcAft>
                          <a:spcPts val="0"/>
                        </a:spcAft>
                        <a:buNone/>
                      </a:pPr>
                      <a:r>
                        <a:rPr lang="en-GB" sz="900"/>
                        <a:t>Sanskrit</a:t>
                      </a:r>
                      <a:r>
                        <a:rPr lang="en-GB" sz="900"/>
                        <a:t>,Hindi</a:t>
                      </a:r>
                      <a:endParaRPr sz="900"/>
                    </a:p>
                  </a:txBody>
                  <a:tcPr marT="91425" marB="91425" marR="91425" marL="91425"/>
                </a:tc>
              </a:tr>
              <a:tr h="320000">
                <a:tc>
                  <a:txBody>
                    <a:bodyPr/>
                    <a:lstStyle/>
                    <a:p>
                      <a:pPr indent="0" lvl="0" marL="0" rtl="0" algn="l">
                        <a:spcBef>
                          <a:spcPts val="0"/>
                        </a:spcBef>
                        <a:spcAft>
                          <a:spcPts val="0"/>
                        </a:spcAft>
                        <a:buNone/>
                      </a:pPr>
                      <a:r>
                        <a:rPr lang="en-GB" sz="900"/>
                        <a:t>Unani</a:t>
                      </a:r>
                      <a:endParaRPr sz="900"/>
                    </a:p>
                  </a:txBody>
                  <a:tcPr marT="91425" marB="91425" marR="91425" marL="91425"/>
                </a:tc>
                <a:tc>
                  <a:txBody>
                    <a:bodyPr/>
                    <a:lstStyle/>
                    <a:p>
                      <a:pPr indent="0" lvl="0" marL="0" rtl="0" algn="l">
                        <a:spcBef>
                          <a:spcPts val="0"/>
                        </a:spcBef>
                        <a:spcAft>
                          <a:spcPts val="0"/>
                        </a:spcAft>
                        <a:buNone/>
                      </a:pPr>
                      <a:r>
                        <a:rPr lang="en-GB" sz="900"/>
                        <a:t>55</a:t>
                      </a:r>
                      <a:endParaRPr sz="900"/>
                    </a:p>
                  </a:txBody>
                  <a:tcPr marT="91425" marB="91425" marR="91425" marL="91425"/>
                </a:tc>
                <a:tc>
                  <a:txBody>
                    <a:bodyPr/>
                    <a:lstStyle/>
                    <a:p>
                      <a:pPr indent="0" lvl="0" marL="0" rtl="0" algn="l">
                        <a:spcBef>
                          <a:spcPts val="0"/>
                        </a:spcBef>
                        <a:spcAft>
                          <a:spcPts val="0"/>
                        </a:spcAft>
                        <a:buNone/>
                      </a:pPr>
                      <a:r>
                        <a:rPr lang="en-GB" sz="900"/>
                        <a:t>1,000,000</a:t>
                      </a:r>
                      <a:endParaRPr sz="900"/>
                    </a:p>
                  </a:txBody>
                  <a:tcPr marT="91425" marB="91425" marR="91425" marL="91425"/>
                </a:tc>
                <a:tc>
                  <a:txBody>
                    <a:bodyPr/>
                    <a:lstStyle/>
                    <a:p>
                      <a:pPr indent="0" lvl="0" marL="0" rtl="0" algn="l">
                        <a:spcBef>
                          <a:spcPts val="0"/>
                        </a:spcBef>
                        <a:spcAft>
                          <a:spcPts val="0"/>
                        </a:spcAft>
                        <a:buNone/>
                      </a:pPr>
                      <a:r>
                        <a:rPr lang="en-GB" sz="900"/>
                        <a:t>Arabic Urdu  Persian </a:t>
                      </a:r>
                      <a:endParaRPr sz="900"/>
                    </a:p>
                  </a:txBody>
                  <a:tcPr marT="91425" marB="91425" marR="91425" marL="91425"/>
                </a:tc>
              </a:tr>
              <a:tr h="320000">
                <a:tc>
                  <a:txBody>
                    <a:bodyPr/>
                    <a:lstStyle/>
                    <a:p>
                      <a:pPr indent="0" lvl="0" marL="0" rtl="0" algn="l">
                        <a:spcBef>
                          <a:spcPts val="0"/>
                        </a:spcBef>
                        <a:spcAft>
                          <a:spcPts val="0"/>
                        </a:spcAft>
                        <a:buNone/>
                      </a:pPr>
                      <a:r>
                        <a:rPr lang="en-GB" sz="900"/>
                        <a:t>Siddha</a:t>
                      </a:r>
                      <a:endParaRPr sz="900"/>
                    </a:p>
                  </a:txBody>
                  <a:tcPr marT="91425" marB="91425" marR="91425" marL="91425"/>
                </a:tc>
                <a:tc>
                  <a:txBody>
                    <a:bodyPr/>
                    <a:lstStyle/>
                    <a:p>
                      <a:pPr indent="0" lvl="0" marL="0" rtl="0" algn="l">
                        <a:spcBef>
                          <a:spcPts val="0"/>
                        </a:spcBef>
                        <a:spcAft>
                          <a:spcPts val="0"/>
                        </a:spcAft>
                        <a:buNone/>
                      </a:pPr>
                      <a:r>
                        <a:rPr lang="en-GB" sz="900"/>
                        <a:t>91</a:t>
                      </a:r>
                      <a:endParaRPr sz="900"/>
                    </a:p>
                  </a:txBody>
                  <a:tcPr marT="91425" marB="91425" marR="91425" marL="91425"/>
                </a:tc>
                <a:tc>
                  <a:txBody>
                    <a:bodyPr/>
                    <a:lstStyle/>
                    <a:p>
                      <a:pPr indent="0" lvl="0" marL="0" rtl="0" algn="l">
                        <a:spcBef>
                          <a:spcPts val="0"/>
                        </a:spcBef>
                        <a:spcAft>
                          <a:spcPts val="0"/>
                        </a:spcAft>
                        <a:buNone/>
                      </a:pPr>
                      <a:r>
                        <a:rPr lang="en-GB" sz="900"/>
                        <a:t>12,000</a:t>
                      </a:r>
                      <a:endParaRPr sz="900"/>
                    </a:p>
                  </a:txBody>
                  <a:tcPr marT="91425" marB="91425" marR="91425" marL="91425"/>
                </a:tc>
                <a:tc>
                  <a:txBody>
                    <a:bodyPr/>
                    <a:lstStyle/>
                    <a:p>
                      <a:pPr indent="0" lvl="0" marL="0" rtl="0" algn="l">
                        <a:spcBef>
                          <a:spcPts val="0"/>
                        </a:spcBef>
                        <a:spcAft>
                          <a:spcPts val="0"/>
                        </a:spcAft>
                        <a:buNone/>
                      </a:pPr>
                      <a:r>
                        <a:rPr lang="en-GB" sz="900"/>
                        <a:t>Tamil </a:t>
                      </a:r>
                      <a:endParaRPr sz="900"/>
                    </a:p>
                  </a:txBody>
                  <a:tcPr marT="91425" marB="91425" marR="91425" marL="91425"/>
                </a:tc>
              </a:tr>
              <a:tr h="320000">
                <a:tc>
                  <a:txBody>
                    <a:bodyPr/>
                    <a:lstStyle/>
                    <a:p>
                      <a:pPr indent="0" lvl="0" marL="0" rtl="0" algn="l">
                        <a:spcBef>
                          <a:spcPts val="0"/>
                        </a:spcBef>
                        <a:spcAft>
                          <a:spcPts val="0"/>
                        </a:spcAft>
                        <a:buNone/>
                      </a:pPr>
                      <a:r>
                        <a:rPr lang="en-GB" sz="900"/>
                        <a:t>Yoga</a:t>
                      </a:r>
                      <a:endParaRPr sz="900"/>
                    </a:p>
                  </a:txBody>
                  <a:tcPr marT="91425" marB="91425" marR="91425" marL="91425"/>
                </a:tc>
                <a:tc>
                  <a:txBody>
                    <a:bodyPr/>
                    <a:lstStyle/>
                    <a:p>
                      <a:pPr indent="0" lvl="0" marL="0" rtl="0" algn="l">
                        <a:spcBef>
                          <a:spcPts val="0"/>
                        </a:spcBef>
                        <a:spcAft>
                          <a:spcPts val="0"/>
                        </a:spcAft>
                        <a:buNone/>
                      </a:pPr>
                      <a:r>
                        <a:rPr lang="en-GB" sz="900"/>
                        <a:t>15</a:t>
                      </a:r>
                      <a:endParaRPr sz="900"/>
                    </a:p>
                  </a:txBody>
                  <a:tcPr marT="91425" marB="91425" marR="91425" marL="91425"/>
                </a:tc>
                <a:tc>
                  <a:txBody>
                    <a:bodyPr/>
                    <a:lstStyle/>
                    <a:p>
                      <a:pPr indent="0" lvl="0" marL="0" rtl="0" algn="l">
                        <a:spcBef>
                          <a:spcPts val="0"/>
                        </a:spcBef>
                        <a:spcAft>
                          <a:spcPts val="0"/>
                        </a:spcAft>
                        <a:buNone/>
                      </a:pPr>
                      <a:r>
                        <a:rPr lang="en-GB" sz="900"/>
                        <a:t>3,000</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900">
                          <a:solidFill>
                            <a:schemeClr val="dk1"/>
                          </a:solidFill>
                        </a:rPr>
                        <a:t>Sanskrit,Hindi</a:t>
                      </a:r>
                      <a:endParaRPr sz="900"/>
                    </a:p>
                  </a:txBody>
                  <a:tcPr marT="91425" marB="91425" marR="91425" marL="91425"/>
                </a:tc>
              </a:tr>
              <a:tr h="320000">
                <a:tc>
                  <a:txBody>
                    <a:bodyPr/>
                    <a:lstStyle/>
                    <a:p>
                      <a:pPr indent="0" lvl="0" marL="0" rtl="0" algn="l">
                        <a:spcBef>
                          <a:spcPts val="0"/>
                        </a:spcBef>
                        <a:spcAft>
                          <a:spcPts val="0"/>
                        </a:spcAft>
                        <a:buNone/>
                      </a:pPr>
                      <a:r>
                        <a:rPr lang="en-GB" sz="900"/>
                        <a:t>Total</a:t>
                      </a:r>
                      <a:endParaRPr sz="900"/>
                    </a:p>
                  </a:txBody>
                  <a:tcPr marT="91425" marB="91425" marR="91425" marL="91425"/>
                </a:tc>
                <a:tc>
                  <a:txBody>
                    <a:bodyPr/>
                    <a:lstStyle/>
                    <a:p>
                      <a:pPr indent="0" lvl="0" marL="0" rtl="0" algn="l">
                        <a:spcBef>
                          <a:spcPts val="0"/>
                        </a:spcBef>
                        <a:spcAft>
                          <a:spcPts val="0"/>
                        </a:spcAft>
                        <a:buNone/>
                      </a:pPr>
                      <a:r>
                        <a:rPr lang="en-GB" sz="900"/>
                        <a:t>270+</a:t>
                      </a:r>
                      <a:endParaRPr sz="900"/>
                    </a:p>
                  </a:txBody>
                  <a:tcPr marT="91425" marB="91425" marR="91425" marL="91425"/>
                </a:tc>
                <a:tc>
                  <a:txBody>
                    <a:bodyPr/>
                    <a:lstStyle/>
                    <a:p>
                      <a:pPr indent="0" lvl="0" marL="0" rtl="0" algn="l">
                        <a:spcBef>
                          <a:spcPts val="0"/>
                        </a:spcBef>
                        <a:spcAft>
                          <a:spcPts val="0"/>
                        </a:spcAft>
                        <a:buNone/>
                      </a:pPr>
                      <a:r>
                        <a:rPr lang="en-GB" sz="900"/>
                        <a:t>4.2 </a:t>
                      </a:r>
                      <a:r>
                        <a:rPr lang="en-GB" sz="900"/>
                        <a:t>lakhs+</a:t>
                      </a:r>
                      <a:endParaRPr sz="900"/>
                    </a:p>
                  </a:txBody>
                  <a:tcPr marT="91425" marB="91425" marR="91425" marL="91425"/>
                </a:tc>
                <a:tc>
                  <a:txBody>
                    <a:bodyPr/>
                    <a:lstStyle/>
                    <a:p>
                      <a:pPr indent="0" lvl="0" marL="0" rtl="0" algn="l">
                        <a:spcBef>
                          <a:spcPts val="0"/>
                        </a:spcBef>
                        <a:spcAft>
                          <a:spcPts val="0"/>
                        </a:spcAft>
                        <a:buNone/>
                      </a:pPr>
                      <a:r>
                        <a:t/>
                      </a:r>
                      <a:endParaRPr sz="900"/>
                    </a:p>
                  </a:txBody>
                  <a:tcPr marT="91425" marB="91425" marR="91425" marL="91425"/>
                </a:tc>
              </a:tr>
            </a:tbl>
          </a:graphicData>
        </a:graphic>
      </p:graphicFrame>
      <p:pic>
        <p:nvPicPr>
          <p:cNvPr id="129" name="Google Shape;129;p23"/>
          <p:cNvPicPr preferRelativeResize="0"/>
          <p:nvPr/>
        </p:nvPicPr>
        <p:blipFill rotWithShape="1">
          <a:blip r:embed="rId3">
            <a:alphaModFix/>
          </a:blip>
          <a:srcRect b="58815" l="0" r="54312" t="0"/>
          <a:stretch/>
        </p:blipFill>
        <p:spPr>
          <a:xfrm>
            <a:off x="4761750" y="2636325"/>
            <a:ext cx="1681450" cy="852625"/>
          </a:xfrm>
          <a:prstGeom prst="rect">
            <a:avLst/>
          </a:prstGeom>
          <a:noFill/>
          <a:ln>
            <a:noFill/>
          </a:ln>
        </p:spPr>
      </p:pic>
      <p:pic>
        <p:nvPicPr>
          <p:cNvPr id="130" name="Google Shape;130;p23"/>
          <p:cNvPicPr preferRelativeResize="0"/>
          <p:nvPr/>
        </p:nvPicPr>
        <p:blipFill rotWithShape="1">
          <a:blip r:embed="rId4">
            <a:alphaModFix/>
          </a:blip>
          <a:srcRect b="59078" l="604" r="66876" t="2609"/>
          <a:stretch/>
        </p:blipFill>
        <p:spPr>
          <a:xfrm>
            <a:off x="4714775" y="3488950"/>
            <a:ext cx="1627675" cy="917201"/>
          </a:xfrm>
          <a:prstGeom prst="rect">
            <a:avLst/>
          </a:prstGeom>
          <a:noFill/>
          <a:ln>
            <a:noFill/>
          </a:ln>
        </p:spPr>
      </p:pic>
      <p:sp>
        <p:nvSpPr>
          <p:cNvPr id="131" name="Google Shape;131;p23"/>
          <p:cNvSpPr txBox="1"/>
          <p:nvPr/>
        </p:nvSpPr>
        <p:spPr>
          <a:xfrm>
            <a:off x="60550" y="1342725"/>
            <a:ext cx="4380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200"/>
              <a:t>L</a:t>
            </a:r>
            <a:r>
              <a:rPr b="1" lang="en-GB" sz="1200"/>
              <a:t>imitations of TKDL </a:t>
            </a:r>
            <a:endParaRPr b="1" sz="1200"/>
          </a:p>
          <a:p>
            <a:pPr indent="0" lvl="0" marL="0" rtl="0" algn="l">
              <a:spcBef>
                <a:spcPts val="0"/>
              </a:spcBef>
              <a:spcAft>
                <a:spcPts val="0"/>
              </a:spcAft>
              <a:buClr>
                <a:schemeClr val="dk1"/>
              </a:buClr>
              <a:buSzPts val="1100"/>
              <a:buFont typeface="Arial"/>
              <a:buNone/>
            </a:pPr>
            <a:r>
              <a:rPr b="1" lang="en-GB" sz="1200"/>
              <a:t>-</a:t>
            </a:r>
            <a:r>
              <a:rPr b="1" lang="en-GB" sz="1200">
                <a:solidFill>
                  <a:schemeClr val="dk1"/>
                </a:solidFill>
              </a:rPr>
              <a:t>TKDL</a:t>
            </a:r>
            <a:r>
              <a:rPr b="1" lang="en-GB" sz="1200"/>
              <a:t> is a defensive technical Tool,access to TKDL is limited to International Patent Offices(US,UK, Germany,Canada,Australia,Russia,EPO) </a:t>
            </a:r>
            <a:endParaRPr b="1" sz="1200"/>
          </a:p>
          <a:p>
            <a:pPr indent="0" lvl="0" marL="0" rtl="0" algn="l">
              <a:spcBef>
                <a:spcPts val="0"/>
              </a:spcBef>
              <a:spcAft>
                <a:spcPts val="0"/>
              </a:spcAft>
              <a:buClr>
                <a:schemeClr val="dk1"/>
              </a:buClr>
              <a:buSzPts val="1100"/>
              <a:buFont typeface="Arial"/>
              <a:buNone/>
            </a:pPr>
            <a:r>
              <a:rPr b="1" lang="en-GB" sz="1200"/>
              <a:t>-It can protect only its content which at present are limited to open domain codified knowledge for indian system of medicine </a:t>
            </a:r>
            <a:endParaRPr b="1" sz="1200"/>
          </a:p>
          <a:p>
            <a:pPr indent="0" lvl="0" marL="0" rtl="0" algn="l">
              <a:spcBef>
                <a:spcPts val="0"/>
              </a:spcBef>
              <a:spcAft>
                <a:spcPts val="0"/>
              </a:spcAft>
              <a:buClr>
                <a:schemeClr val="dk1"/>
              </a:buClr>
              <a:buSzPts val="1100"/>
              <a:buFont typeface="Arial"/>
              <a:buNone/>
            </a:pPr>
            <a:r>
              <a:rPr b="1" lang="en-GB" sz="1200"/>
              <a:t>-Its not a substitute for an international legally binding instrument for protection of traditional traditional knowledge rather it would compliment such a system as and when its established </a:t>
            </a:r>
            <a:endParaRPr b="1" sz="1200"/>
          </a:p>
          <a:p>
            <a:pPr indent="0" lvl="0" marL="0" rtl="0" algn="l">
              <a:spcBef>
                <a:spcPts val="0"/>
              </a:spcBef>
              <a:spcAft>
                <a:spcPts val="0"/>
              </a:spcAft>
              <a:buNone/>
            </a:pPr>
            <a:r>
              <a:rPr b="1" lang="en-GB" sz="1200"/>
              <a:t>-In addition to International legally binding instrument databases such as TKDL international system needs to evolve practical guidelines which can help examiners in asserting the novelty and inventive step</a:t>
            </a:r>
            <a:r>
              <a:rPr b="1" lang="en-GB"/>
              <a:t> </a:t>
            </a:r>
            <a:endParaRPr b="1"/>
          </a:p>
        </p:txBody>
      </p:sp>
      <p:sp>
        <p:nvSpPr>
          <p:cNvPr id="132" name="Google Shape;132;p23"/>
          <p:cNvSpPr txBox="1"/>
          <p:nvPr/>
        </p:nvSpPr>
        <p:spPr>
          <a:xfrm>
            <a:off x="60550" y="449850"/>
            <a:ext cx="4782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100"/>
              <a:t>traditional knowledge from the existing literature existing in local languages</a:t>
            </a:r>
            <a:endParaRPr b="1" sz="1100"/>
          </a:p>
          <a:p>
            <a:pPr indent="0" lvl="0" marL="0" rtl="0" algn="l">
              <a:spcBef>
                <a:spcPts val="0"/>
              </a:spcBef>
              <a:spcAft>
                <a:spcPts val="0"/>
              </a:spcAft>
              <a:buNone/>
            </a:pPr>
            <a:r>
              <a:rPr b="1" lang="en-GB" sz="1100"/>
              <a:t>such as Sanskrit, Urdu, Arabic, Persian and Tamil in converted into digitized format,and is available in five international languages including English, German, Spanish,French and Japanese.</a:t>
            </a:r>
            <a:endParaRPr b="1" sz="1300"/>
          </a:p>
        </p:txBody>
      </p:sp>
      <p:sp>
        <p:nvSpPr>
          <p:cNvPr id="133" name="Google Shape;133;p23"/>
          <p:cNvSpPr txBox="1"/>
          <p:nvPr/>
        </p:nvSpPr>
        <p:spPr>
          <a:xfrm>
            <a:off x="170800" y="4328925"/>
            <a:ext cx="401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t>At Least</a:t>
            </a:r>
            <a:r>
              <a:rPr b="1" lang="en-GB" sz="1100"/>
              <a:t> 36 cases had been identified by the EPO and 40 cases by USPTO, using TKDL</a:t>
            </a:r>
            <a:endParaRPr b="1" sz="1600"/>
          </a:p>
        </p:txBody>
      </p:sp>
      <p:pic>
        <p:nvPicPr>
          <p:cNvPr id="134" name="Google Shape;134;p23"/>
          <p:cNvPicPr preferRelativeResize="0"/>
          <p:nvPr/>
        </p:nvPicPr>
        <p:blipFill>
          <a:blip r:embed="rId5">
            <a:alphaModFix/>
          </a:blip>
          <a:stretch>
            <a:fillRect/>
          </a:stretch>
        </p:blipFill>
        <p:spPr>
          <a:xfrm>
            <a:off x="6616670" y="2714674"/>
            <a:ext cx="2464280" cy="2227025"/>
          </a:xfrm>
          <a:prstGeom prst="rect">
            <a:avLst/>
          </a:prstGeom>
          <a:noFill/>
          <a:ln>
            <a:noFill/>
          </a:ln>
        </p:spPr>
      </p:pic>
      <p:pic>
        <p:nvPicPr>
          <p:cNvPr id="135" name="Google Shape;135;p23"/>
          <p:cNvPicPr preferRelativeResize="0"/>
          <p:nvPr/>
        </p:nvPicPr>
        <p:blipFill rotWithShape="1">
          <a:blip r:embed="rId6">
            <a:alphaModFix/>
          </a:blip>
          <a:srcRect b="53145" l="26330" r="44555" t="27353"/>
          <a:stretch/>
        </p:blipFill>
        <p:spPr>
          <a:xfrm>
            <a:off x="4749232" y="4406150"/>
            <a:ext cx="1706491" cy="64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nvSpPr>
        <p:spPr>
          <a:xfrm>
            <a:off x="142900" y="525900"/>
            <a:ext cx="8643900" cy="4617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GB" sz="1200"/>
              <a:t>Traditional Knowledge Resource Classification (TKRC), an innovative structured(under section, class, subclass, group and subgroup) classification system for the purpose of systematic arrangement, dissemination and retrieval was evolved for about 5,000 subgroups against few subgroups related to medicinal plants.</a:t>
            </a:r>
            <a:endParaRPr b="1" sz="1200"/>
          </a:p>
          <a:p>
            <a:pPr indent="-304800" lvl="0" marL="457200" rtl="0" algn="l">
              <a:spcBef>
                <a:spcPts val="0"/>
              </a:spcBef>
              <a:spcAft>
                <a:spcPts val="0"/>
              </a:spcAft>
              <a:buSzPts val="1200"/>
              <a:buChar char="●"/>
            </a:pPr>
            <a:r>
              <a:rPr b="1" lang="en-GB" sz="1200"/>
              <a:t>Each text is read, medicinal formulation/ practice identified and converted into a structured language using TKRCby experts</a:t>
            </a:r>
            <a:endParaRPr b="1" sz="1200"/>
          </a:p>
          <a:p>
            <a:pPr indent="-304800" lvl="0" marL="457200" rtl="0" algn="l">
              <a:spcBef>
                <a:spcPts val="0"/>
              </a:spcBef>
              <a:spcAft>
                <a:spcPts val="0"/>
              </a:spcAft>
              <a:buSzPts val="1200"/>
              <a:buChar char="●"/>
            </a:pPr>
            <a:r>
              <a:rPr b="1" lang="en-GB" sz="1200"/>
              <a:t>The codes are then filled into the data entry screen. The content (prior art) from ancient texts are also saved in the database.The translated version of all the TKRC codes is ported in the database.The codes once saved in meta data directory are converted in different languages based on Unicode technology.</a:t>
            </a:r>
            <a:endParaRPr b="1" sz="1200"/>
          </a:p>
          <a:p>
            <a:pPr indent="-304800" lvl="0" marL="457200" rtl="0" algn="l">
              <a:spcBef>
                <a:spcPts val="0"/>
              </a:spcBef>
              <a:spcAft>
                <a:spcPts val="0"/>
              </a:spcAft>
              <a:buSzPts val="1200"/>
              <a:buChar char="●"/>
            </a:pPr>
            <a:r>
              <a:rPr b="1" lang="en-GB" sz="1200"/>
              <a:t>The converted format of the formulation is readable and can be understood in general by all in any of the five langugaes (English, German, French Japanese and Spanish languages.)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Traditional terminology is also converted into modern terminology, for example, Jwar to fever, Turmeric to Curcuma longa, Mussorika to small pox etc.</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TKDL includes a search interface providing full text search and retrieval of traditional knowledge information on IPC and keywords in multiple languages.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It includes single or multiple word searches, complex Boolean expression search, Proximity search, Field search, Phrase search, etc in the form of simple and advance search options.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TKDL acts as a bridge between formulations existing in local languages and a Patent Examiner at a global level, since the database will provide information on modern as well as local names in a language and format understandable to Patent Examiners.</a:t>
            </a:r>
            <a:endParaRPr b="1" sz="1100"/>
          </a:p>
        </p:txBody>
      </p:sp>
      <p:sp>
        <p:nvSpPr>
          <p:cNvPr id="141" name="Google Shape;141;p24"/>
          <p:cNvSpPr txBox="1"/>
          <p:nvPr/>
        </p:nvSpPr>
        <p:spPr>
          <a:xfrm>
            <a:off x="397975" y="142875"/>
            <a:ext cx="17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TKDL Cntd.</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nvSpPr>
        <p:spPr>
          <a:xfrm>
            <a:off x="0" y="0"/>
            <a:ext cx="62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Modern Research Using </a:t>
            </a:r>
            <a:r>
              <a:rPr lang="en-GB"/>
              <a:t>Traditional</a:t>
            </a:r>
            <a:r>
              <a:rPr lang="en-GB"/>
              <a:t> Medicinal Knowledge </a:t>
            </a:r>
            <a:endParaRPr/>
          </a:p>
        </p:txBody>
      </p:sp>
      <p:pic>
        <p:nvPicPr>
          <p:cNvPr id="147" name="Google Shape;147;p25"/>
          <p:cNvPicPr preferRelativeResize="0"/>
          <p:nvPr/>
        </p:nvPicPr>
        <p:blipFill rotWithShape="1">
          <a:blip r:embed="rId3">
            <a:alphaModFix/>
          </a:blip>
          <a:srcRect b="11169" l="21982" r="28463" t="11907"/>
          <a:stretch/>
        </p:blipFill>
        <p:spPr>
          <a:xfrm>
            <a:off x="5478100" y="1842755"/>
            <a:ext cx="3749726" cy="3250670"/>
          </a:xfrm>
          <a:prstGeom prst="rect">
            <a:avLst/>
          </a:prstGeom>
          <a:noFill/>
          <a:ln>
            <a:noFill/>
          </a:ln>
        </p:spPr>
      </p:pic>
      <p:pic>
        <p:nvPicPr>
          <p:cNvPr id="148" name="Google Shape;148;p25"/>
          <p:cNvPicPr preferRelativeResize="0"/>
          <p:nvPr/>
        </p:nvPicPr>
        <p:blipFill rotWithShape="1">
          <a:blip r:embed="rId4">
            <a:alphaModFix/>
          </a:blip>
          <a:srcRect b="17659" l="13059" r="13280" t="19786"/>
          <a:stretch/>
        </p:blipFill>
        <p:spPr>
          <a:xfrm>
            <a:off x="5561925" y="131625"/>
            <a:ext cx="3582077" cy="1711125"/>
          </a:xfrm>
          <a:prstGeom prst="rect">
            <a:avLst/>
          </a:prstGeom>
          <a:noFill/>
          <a:ln>
            <a:noFill/>
          </a:ln>
        </p:spPr>
      </p:pic>
      <p:sp>
        <p:nvSpPr>
          <p:cNvPr id="149" name="Google Shape;149;p25"/>
          <p:cNvSpPr txBox="1"/>
          <p:nvPr/>
        </p:nvSpPr>
        <p:spPr>
          <a:xfrm>
            <a:off x="0" y="403375"/>
            <a:ext cx="3366300" cy="48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50">
                <a:solidFill>
                  <a:schemeClr val="dk1"/>
                </a:solidFill>
                <a:latin typeface="Calibri"/>
                <a:ea typeface="Calibri"/>
                <a:cs typeface="Calibri"/>
                <a:sym typeface="Calibri"/>
              </a:rPr>
              <a:t>Ministry of AYUSH-</a:t>
            </a:r>
            <a:r>
              <a:rPr b="1" lang="en-GB" sz="1050">
                <a:solidFill>
                  <a:schemeClr val="dk1"/>
                </a:solidFill>
                <a:latin typeface="Open Sans"/>
                <a:ea typeface="Open Sans"/>
                <a:cs typeface="Open Sans"/>
                <a:sym typeface="Open Sans"/>
              </a:rPr>
              <a:t>CENTRAL COUNCIL FOR RESEARCH IN AYURVEDIC SCIENCES  </a:t>
            </a:r>
            <a:endParaRPr b="1" sz="10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-Tribal Health Care Research Programme:</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provide health care facilities at door step of tribal people. Under Tribal Health Care Research a total population 8,42,959 of 1003 villages have been covered.</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-Swasthya Rakshan Programme:</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Through this programme health care facilities and awareness will be provided to 5 colonies/villages in selected states.</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-Ayurveda Mobile Health Care Programme under Scheduled Castes Sub Plan (SCSP):</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Through this programme, door to door health care facilities will be provided to the areas with SC pockets.</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-NPCDCS Programme:</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for prevention and control of non communicable diseases(cardiovascular disease and stroke,cancer,diabetes) in 3 identified districts of 3 states </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 </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Pharmacology Research:</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Pharmacological studies of  Ayurvedic drugs/ formulations &amp;  their safety/toxicity study of drugs present in the database on medicinal plants </a:t>
            </a:r>
            <a:endParaRPr b="1" sz="1050">
              <a:latin typeface="Calibri"/>
              <a:ea typeface="Calibri"/>
              <a:cs typeface="Calibri"/>
              <a:sym typeface="Calibri"/>
            </a:endParaRPr>
          </a:p>
          <a:p>
            <a:pPr indent="0" lvl="0" marL="0" rtl="0" algn="l">
              <a:spcBef>
                <a:spcPts val="0"/>
              </a:spcBef>
              <a:spcAft>
                <a:spcPts val="0"/>
              </a:spcAft>
              <a:buNone/>
            </a:pPr>
            <a:r>
              <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Clinical Research:</a:t>
            </a:r>
            <a:endParaRPr b="1" sz="1050">
              <a:latin typeface="Calibri"/>
              <a:ea typeface="Calibri"/>
              <a:cs typeface="Calibri"/>
              <a:sym typeface="Calibri"/>
            </a:endParaRPr>
          </a:p>
          <a:p>
            <a:pPr indent="0" lvl="0" marL="0" rtl="0" algn="l">
              <a:spcBef>
                <a:spcPts val="0"/>
              </a:spcBef>
              <a:spcAft>
                <a:spcPts val="0"/>
              </a:spcAft>
              <a:buNone/>
            </a:pPr>
            <a:r>
              <a:rPr b="1" lang="en-GB" sz="1050">
                <a:latin typeface="Calibri"/>
                <a:ea typeface="Calibri"/>
                <a:cs typeface="Calibri"/>
                <a:sym typeface="Calibri"/>
              </a:rPr>
              <a:t>Validation and development of formulations for disease/clinical conditions improving quality of life in cancer patients, Mental Retardation, geriatric health.</a:t>
            </a:r>
            <a:endParaRPr b="1" sz="1500"/>
          </a:p>
        </p:txBody>
      </p:sp>
      <p:sp>
        <p:nvSpPr>
          <p:cNvPr id="150" name="Google Shape;150;p25"/>
          <p:cNvSpPr txBox="1"/>
          <p:nvPr/>
        </p:nvSpPr>
        <p:spPr>
          <a:xfrm>
            <a:off x="3253300" y="573575"/>
            <a:ext cx="22248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900"/>
              <a:t>Ayurveda:CNN model to classify medicinal plants based on leaf structures ,data samples:40 plants using softmax and svm classifier </a:t>
            </a:r>
            <a:endParaRPr b="1" sz="900"/>
          </a:p>
          <a:p>
            <a:pPr indent="0" lvl="0" marL="0" rtl="0" algn="l">
              <a:spcBef>
                <a:spcPts val="0"/>
              </a:spcBef>
              <a:spcAft>
                <a:spcPts val="0"/>
              </a:spcAft>
              <a:buClr>
                <a:schemeClr val="dk1"/>
              </a:buClr>
              <a:buSzPts val="1100"/>
              <a:buFont typeface="Arial"/>
              <a:buNone/>
            </a:pPr>
            <a:r>
              <a:t/>
            </a:r>
            <a:endParaRPr b="1" sz="900"/>
          </a:p>
          <a:p>
            <a:pPr indent="0" lvl="0" marL="0" rtl="0" algn="l">
              <a:spcBef>
                <a:spcPts val="0"/>
              </a:spcBef>
              <a:spcAft>
                <a:spcPts val="0"/>
              </a:spcAft>
              <a:buClr>
                <a:schemeClr val="dk1"/>
              </a:buClr>
              <a:buSzPts val="1100"/>
              <a:buFont typeface="Arial"/>
              <a:buNone/>
            </a:pPr>
            <a:r>
              <a:rPr b="1" lang="en-GB" sz="900"/>
              <a:t>A Deep Learning based Approach for </a:t>
            </a:r>
            <a:r>
              <a:rPr b="1" lang="en-GB" sz="900"/>
              <a:t>Identifying</a:t>
            </a:r>
            <a:r>
              <a:rPr b="1" lang="en-GB" sz="900"/>
              <a:t> Medical Uses of plant derived natural </a:t>
            </a:r>
            <a:endParaRPr b="1" sz="900"/>
          </a:p>
          <a:p>
            <a:pPr indent="0" lvl="0" marL="0" rtl="0" algn="l">
              <a:spcBef>
                <a:spcPts val="0"/>
              </a:spcBef>
              <a:spcAft>
                <a:spcPts val="0"/>
              </a:spcAft>
              <a:buClr>
                <a:schemeClr val="dk1"/>
              </a:buClr>
              <a:buSzPts val="1100"/>
              <a:buFont typeface="Arial"/>
              <a:buNone/>
            </a:pPr>
            <a:r>
              <a:rPr b="1" lang="en-GB" sz="900"/>
              <a:t>supervised learning based models to utilize </a:t>
            </a:r>
            <a:r>
              <a:rPr b="1" lang="en-GB" sz="900"/>
              <a:t>heterogeneous</a:t>
            </a:r>
            <a:r>
              <a:rPr b="1" lang="en-GB" sz="900"/>
              <a:t> features to </a:t>
            </a:r>
            <a:r>
              <a:rPr b="1" lang="en-GB" sz="900"/>
              <a:t>alleviate</a:t>
            </a:r>
            <a:r>
              <a:rPr b="1" lang="en-GB" sz="900"/>
              <a:t> incomplete information </a:t>
            </a:r>
            <a:endParaRPr b="1" sz="900"/>
          </a:p>
          <a:p>
            <a:pPr indent="0" lvl="0" marL="0" rtl="0" algn="l">
              <a:spcBef>
                <a:spcPts val="0"/>
              </a:spcBef>
              <a:spcAft>
                <a:spcPts val="0"/>
              </a:spcAft>
              <a:buClr>
                <a:schemeClr val="dk1"/>
              </a:buClr>
              <a:buSzPts val="1100"/>
              <a:buFont typeface="Arial"/>
              <a:buNone/>
            </a:pPr>
            <a:r>
              <a:t/>
            </a:r>
            <a:endParaRPr b="1" sz="900"/>
          </a:p>
          <a:p>
            <a:pPr indent="0" lvl="0" marL="0" rtl="0" algn="l">
              <a:spcBef>
                <a:spcPts val="0"/>
              </a:spcBef>
              <a:spcAft>
                <a:spcPts val="0"/>
              </a:spcAft>
              <a:buClr>
                <a:schemeClr val="dk1"/>
              </a:buClr>
              <a:buSzPts val="1100"/>
              <a:buFont typeface="Arial"/>
              <a:buNone/>
            </a:pPr>
            <a:r>
              <a:rPr b="1" lang="en-GB" sz="900"/>
              <a:t>IMPPAT: A curated </a:t>
            </a:r>
            <a:r>
              <a:rPr b="1" lang="en-GB" sz="900"/>
              <a:t>database of</a:t>
            </a:r>
            <a:r>
              <a:rPr b="1" lang="en-GB" sz="900"/>
              <a:t> Indian Medicinal Plants,Phytochemistry And Therapeutics study on structure,absorption,distribution,metabolism, excretion, toxicity of dtugs harvested from various sources like TKDL,FDA Drug Base etc.</a:t>
            </a:r>
            <a:endParaRPr b="1" sz="900"/>
          </a:p>
          <a:p>
            <a:pPr indent="0" lvl="0" marL="0" rtl="0" algn="l">
              <a:spcBef>
                <a:spcPts val="0"/>
              </a:spcBef>
              <a:spcAft>
                <a:spcPts val="0"/>
              </a:spcAft>
              <a:buClr>
                <a:schemeClr val="dk1"/>
              </a:buClr>
              <a:buSzPts val="1100"/>
              <a:buFont typeface="Arial"/>
              <a:buNone/>
            </a:pPr>
            <a:r>
              <a:t/>
            </a:r>
            <a:endParaRPr b="1" sz="900"/>
          </a:p>
          <a:p>
            <a:pPr indent="0" lvl="0" marL="0" rtl="0" algn="l">
              <a:spcBef>
                <a:spcPts val="0"/>
              </a:spcBef>
              <a:spcAft>
                <a:spcPts val="0"/>
              </a:spcAft>
              <a:buClr>
                <a:schemeClr val="dk1"/>
              </a:buClr>
              <a:buSzPts val="1100"/>
              <a:buFont typeface="Arial"/>
              <a:buNone/>
            </a:pPr>
            <a:r>
              <a:rPr b="1" lang="en-GB" sz="900"/>
              <a:t>Chemogenomics approaches to rationalising compound action of traditional Chinese and Ayurvedic medicines</a:t>
            </a:r>
            <a:endParaRPr b="1"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-history(2)-other continents</a:t>
            </a:r>
            <a:endParaRPr/>
          </a:p>
          <a:p>
            <a:pPr indent="0" lvl="0" marL="0" rtl="0" algn="l">
              <a:spcBef>
                <a:spcPts val="1200"/>
              </a:spcBef>
              <a:spcAft>
                <a:spcPts val="1200"/>
              </a:spcAft>
              <a:buNone/>
            </a:pPr>
            <a:r>
              <a:t/>
            </a:r>
            <a:endParaRPr/>
          </a:p>
        </p:txBody>
      </p:sp>
      <p:pic>
        <p:nvPicPr>
          <p:cNvPr id="65" name="Google Shape;65;p14"/>
          <p:cNvPicPr preferRelativeResize="0"/>
          <p:nvPr/>
        </p:nvPicPr>
        <p:blipFill rotWithShape="1">
          <a:blip r:embed="rId3">
            <a:alphaModFix/>
          </a:blip>
          <a:srcRect b="8532" l="10377" r="10826" t="15079"/>
          <a:stretch/>
        </p:blipFill>
        <p:spPr>
          <a:xfrm>
            <a:off x="41822" y="34481"/>
            <a:ext cx="9060374" cy="5074526"/>
          </a:xfrm>
          <a:prstGeom prst="rect">
            <a:avLst/>
          </a:prstGeom>
          <a:noFill/>
          <a:ln>
            <a:noFill/>
          </a:ln>
        </p:spPr>
      </p:pic>
      <p:sp>
        <p:nvSpPr>
          <p:cNvPr id="66" name="Google Shape;66;p14"/>
          <p:cNvSpPr txBox="1"/>
          <p:nvPr/>
        </p:nvSpPr>
        <p:spPr>
          <a:xfrm>
            <a:off x="877650" y="3959675"/>
            <a:ext cx="17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sp>
        <p:nvSpPr>
          <p:cNvPr id="72" name="Google Shape;72;p15"/>
          <p:cNvSpPr txBox="1"/>
          <p:nvPr/>
        </p:nvSpPr>
        <p:spPr>
          <a:xfrm>
            <a:off x="144175" y="475775"/>
            <a:ext cx="6050400" cy="51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100"/>
              <a:t>Ayurveda</a:t>
            </a:r>
            <a:r>
              <a:rPr b="1" lang="en-GB" sz="1100"/>
              <a:t> System </a:t>
            </a:r>
            <a:endParaRPr b="1" sz="1100"/>
          </a:p>
          <a:p>
            <a:pPr indent="-298450" lvl="0" marL="457200" rtl="0" algn="l">
              <a:spcBef>
                <a:spcPts val="0"/>
              </a:spcBef>
              <a:spcAft>
                <a:spcPts val="0"/>
              </a:spcAft>
              <a:buSzPts val="1100"/>
              <a:buChar char="●"/>
            </a:pPr>
            <a:r>
              <a:rPr b="1" lang="en-GB" sz="1100"/>
              <a:t>'Preventive and Curative' measures are the key components </a:t>
            </a:r>
            <a:r>
              <a:rPr b="1" lang="en-GB" sz="1100"/>
              <a:t>of</a:t>
            </a:r>
            <a:r>
              <a:rPr b="1" lang="en-GB" sz="1100"/>
              <a:t> the Ayurvedic system </a:t>
            </a:r>
            <a:endParaRPr b="1" sz="1100"/>
          </a:p>
          <a:p>
            <a:pPr indent="-298450" lvl="0" marL="457200" rtl="0" algn="l">
              <a:spcBef>
                <a:spcPts val="0"/>
              </a:spcBef>
              <a:spcAft>
                <a:spcPts val="0"/>
              </a:spcAft>
              <a:buSzPts val="1100"/>
              <a:buChar char="●"/>
            </a:pPr>
            <a:r>
              <a:rPr b="1" lang="en-GB" sz="1100"/>
              <a:t>major approaches include use of 'anshadhi'(drugs) 'anna'(diet) and vihra that </a:t>
            </a:r>
            <a:r>
              <a:rPr b="1" lang="en-GB" sz="1100"/>
              <a:t>includes</a:t>
            </a:r>
            <a:r>
              <a:rPr b="1" lang="en-GB" sz="1100"/>
              <a:t> </a:t>
            </a:r>
            <a:r>
              <a:rPr b="1" lang="en-GB" sz="1100"/>
              <a:t>exercise</a:t>
            </a:r>
            <a:r>
              <a:rPr b="1" lang="en-GB" sz="1100"/>
              <a:t> and a healthy mode of life </a:t>
            </a:r>
            <a:endParaRPr b="1" sz="1100"/>
          </a:p>
          <a:p>
            <a:pPr indent="-298450" lvl="0" marL="457200" rtl="0" algn="l">
              <a:spcBef>
                <a:spcPts val="0"/>
              </a:spcBef>
              <a:spcAft>
                <a:spcPts val="0"/>
              </a:spcAft>
              <a:buSzPts val="1100"/>
              <a:buChar char="●"/>
            </a:pPr>
            <a:r>
              <a:rPr b="1" lang="en-GB" sz="1100"/>
              <a:t>The Charak samhita,Sushrut samhita and Samitha of Vaghbat together are </a:t>
            </a:r>
            <a:r>
              <a:rPr b="1" lang="en-GB" sz="1100"/>
              <a:t>referred</a:t>
            </a:r>
            <a:r>
              <a:rPr b="1" lang="en-GB" sz="1100"/>
              <a:t> to as the Brihattayee,the three </a:t>
            </a:r>
            <a:r>
              <a:rPr b="1" lang="en-GB" sz="1100"/>
              <a:t>classes</a:t>
            </a:r>
            <a:r>
              <a:rPr b="1" lang="en-GB" sz="1100"/>
              <a:t> of </a:t>
            </a:r>
            <a:r>
              <a:rPr b="1" lang="en-GB" sz="1100"/>
              <a:t>Ayurveda</a:t>
            </a:r>
            <a:r>
              <a:rPr b="1" lang="en-GB" sz="1100"/>
              <a:t> </a:t>
            </a:r>
            <a:endParaRPr b="1" sz="1100"/>
          </a:p>
          <a:p>
            <a:pPr indent="-298450" lvl="0" marL="457200" rtl="0" algn="l">
              <a:spcBef>
                <a:spcPts val="0"/>
              </a:spcBef>
              <a:spcAft>
                <a:spcPts val="0"/>
              </a:spcAft>
              <a:buSzPts val="1100"/>
              <a:buChar char="●"/>
            </a:pPr>
            <a:r>
              <a:rPr b="1" lang="en-GB" sz="1100"/>
              <a:t>Charak Samhita and Sushrut Samitha describes over 700 plants </a:t>
            </a:r>
            <a:endParaRPr b="1" sz="1100"/>
          </a:p>
          <a:p>
            <a:pPr indent="0" lvl="0" marL="0" rtl="0" algn="l">
              <a:spcBef>
                <a:spcPts val="0"/>
              </a:spcBef>
              <a:spcAft>
                <a:spcPts val="0"/>
              </a:spcAft>
              <a:buClr>
                <a:schemeClr val="dk1"/>
              </a:buClr>
              <a:buSzPts val="1100"/>
              <a:buFont typeface="Arial"/>
              <a:buNone/>
            </a:pPr>
            <a:r>
              <a:t/>
            </a:r>
            <a:endParaRPr b="1" sz="1100"/>
          </a:p>
          <a:p>
            <a:pPr indent="0" lvl="0" marL="0" rtl="0" algn="l">
              <a:spcBef>
                <a:spcPts val="0"/>
              </a:spcBef>
              <a:spcAft>
                <a:spcPts val="0"/>
              </a:spcAft>
              <a:buClr>
                <a:schemeClr val="dk1"/>
              </a:buClr>
              <a:buSzPts val="1100"/>
              <a:buFont typeface="Arial"/>
              <a:buNone/>
            </a:pPr>
            <a:r>
              <a:rPr b="1" lang="en-GB" sz="1100"/>
              <a:t>Unanai System </a:t>
            </a:r>
            <a:endParaRPr b="1" sz="1100"/>
          </a:p>
          <a:p>
            <a:pPr indent="-298450" lvl="0" marL="457200" rtl="0" algn="l">
              <a:spcBef>
                <a:spcPts val="0"/>
              </a:spcBef>
              <a:spcAft>
                <a:spcPts val="0"/>
              </a:spcAft>
              <a:buSzPts val="1100"/>
              <a:buChar char="●"/>
            </a:pPr>
            <a:r>
              <a:rPr b="1" lang="en-GB" sz="1100"/>
              <a:t>The </a:t>
            </a:r>
            <a:r>
              <a:rPr b="1" lang="en-GB" sz="1100"/>
              <a:t>basis</a:t>
            </a:r>
            <a:r>
              <a:rPr b="1" lang="en-GB" sz="1100"/>
              <a:t> of the system of medicine were laid by Hippocrates and Galen,it was </a:t>
            </a:r>
            <a:r>
              <a:rPr b="1" lang="en-GB" sz="1100"/>
              <a:t>introduced</a:t>
            </a:r>
            <a:r>
              <a:rPr b="1" lang="en-GB" sz="1100"/>
              <a:t> in India by Arabs and Persians</a:t>
            </a:r>
            <a:endParaRPr b="1" sz="1100"/>
          </a:p>
          <a:p>
            <a:pPr indent="-298450" lvl="0" marL="457200" rtl="0" algn="l">
              <a:spcBef>
                <a:spcPts val="0"/>
              </a:spcBef>
              <a:spcAft>
                <a:spcPts val="0"/>
              </a:spcAft>
              <a:buSzPts val="1100"/>
              <a:buChar char="●"/>
            </a:pPr>
            <a:r>
              <a:rPr b="1" lang="en-GB" sz="1100"/>
              <a:t>Fundamental theory is 'humoral theory' which presupposes the presence of four </a:t>
            </a:r>
            <a:r>
              <a:rPr b="1" lang="en-GB" sz="1100"/>
              <a:t>humors</a:t>
            </a:r>
            <a:r>
              <a:rPr b="1" lang="en-GB" sz="1100"/>
              <a:t>-blood,phlegm,yellow bile and black bile in the body </a:t>
            </a:r>
            <a:endParaRPr b="1" sz="1100"/>
          </a:p>
          <a:p>
            <a:pPr indent="-298450" lvl="0" marL="457200" rtl="0" algn="l">
              <a:spcBef>
                <a:spcPts val="0"/>
              </a:spcBef>
              <a:spcAft>
                <a:spcPts val="0"/>
              </a:spcAft>
              <a:buSzPts val="1100"/>
              <a:buChar char="●"/>
            </a:pPr>
            <a:r>
              <a:rPr b="1" lang="en-GB" sz="1100"/>
              <a:t>the main </a:t>
            </a:r>
            <a:r>
              <a:rPr b="1" lang="en-GB" sz="1100"/>
              <a:t>therapeutic</a:t>
            </a:r>
            <a:r>
              <a:rPr b="1" lang="en-GB" sz="1100"/>
              <a:t> </a:t>
            </a:r>
            <a:r>
              <a:rPr b="1" lang="en-GB" sz="1100"/>
              <a:t>approaches</a:t>
            </a:r>
            <a:r>
              <a:rPr b="1" lang="en-GB" sz="1100"/>
              <a:t> in the system </a:t>
            </a:r>
            <a:r>
              <a:rPr b="1" lang="en-GB" sz="1100"/>
              <a:t>include</a:t>
            </a:r>
            <a:r>
              <a:rPr b="1" lang="en-GB" sz="1100"/>
              <a:t> dieto-therapy or 'llaj-bi-ghiza'(use of specific diet);</a:t>
            </a:r>
            <a:r>
              <a:rPr b="1" lang="en-GB" sz="1100"/>
              <a:t>regiment</a:t>
            </a:r>
            <a:r>
              <a:rPr b="1" lang="en-GB" sz="1100"/>
              <a:t> therapy or 'llaj-bil-tadbeer'(</a:t>
            </a:r>
            <a:r>
              <a:rPr b="1" lang="en-GB" sz="1100"/>
              <a:t>exercise</a:t>
            </a:r>
            <a:r>
              <a:rPr b="1" lang="en-GB" sz="1100"/>
              <a:t>,change of climate massage,venesection,leaching,cupping);pharmacotherapy or 'llaj-bi-dawa'(use of machines from herbal,mineral and other sources) and surgery or 'llaj-bil-yad'</a:t>
            </a:r>
            <a:endParaRPr b="1" sz="1100"/>
          </a:p>
          <a:p>
            <a:pPr indent="0" lvl="0" marL="0" rtl="0" algn="l">
              <a:spcBef>
                <a:spcPts val="0"/>
              </a:spcBef>
              <a:spcAft>
                <a:spcPts val="0"/>
              </a:spcAft>
              <a:buClr>
                <a:schemeClr val="dk1"/>
              </a:buClr>
              <a:buSzPts val="1100"/>
              <a:buFont typeface="Arial"/>
              <a:buNone/>
            </a:pPr>
            <a:r>
              <a:rPr b="1" lang="en-GB" sz="1100"/>
              <a:t>Siddha System </a:t>
            </a:r>
            <a:endParaRPr b="1" sz="1100"/>
          </a:p>
          <a:p>
            <a:pPr indent="-298450" lvl="0" marL="457200" rtl="0" algn="l">
              <a:spcBef>
                <a:spcPts val="0"/>
              </a:spcBef>
              <a:spcAft>
                <a:spcPts val="0"/>
              </a:spcAft>
              <a:buSzPts val="1100"/>
              <a:buChar char="●"/>
            </a:pPr>
            <a:r>
              <a:rPr b="1" lang="en-GB" sz="1100"/>
              <a:t>Originated in Southern Part of India </a:t>
            </a:r>
            <a:endParaRPr b="1" sz="1100"/>
          </a:p>
          <a:p>
            <a:pPr indent="-298450" lvl="0" marL="457200" rtl="0" algn="l">
              <a:spcBef>
                <a:spcPts val="0"/>
              </a:spcBef>
              <a:spcAft>
                <a:spcPts val="0"/>
              </a:spcAft>
              <a:buSzPts val="1100"/>
              <a:buChar char="●"/>
            </a:pPr>
            <a:r>
              <a:rPr b="1" lang="en-GB" sz="1100"/>
              <a:t>"Siddhas" are </a:t>
            </a:r>
            <a:r>
              <a:rPr b="1" lang="en-GB" sz="1100"/>
              <a:t>believed</a:t>
            </a:r>
            <a:r>
              <a:rPr b="1" lang="en-GB" sz="1100"/>
              <a:t> to have </a:t>
            </a:r>
            <a:r>
              <a:rPr b="1" lang="en-GB" sz="1100"/>
              <a:t>developed</a:t>
            </a:r>
            <a:r>
              <a:rPr b="1" lang="en-GB" sz="1100"/>
              <a:t> this system which are written and mainly practiced in Tamil Nadu </a:t>
            </a:r>
            <a:endParaRPr b="1" sz="1100"/>
          </a:p>
          <a:p>
            <a:pPr indent="-298450" lvl="0" marL="457200" rtl="0" algn="l">
              <a:spcBef>
                <a:spcPts val="0"/>
              </a:spcBef>
              <a:spcAft>
                <a:spcPts val="0"/>
              </a:spcAft>
              <a:buSzPts val="1100"/>
              <a:buChar char="●"/>
            </a:pPr>
            <a:r>
              <a:rPr b="1" lang="en-GB" sz="1100"/>
              <a:t>Recognizes three humoral concepts-Vatta(wind),Pitta(bile),Kapha(phlegm)</a:t>
            </a:r>
            <a:endParaRPr b="1" sz="1100"/>
          </a:p>
          <a:p>
            <a:pPr indent="-298450" lvl="0" marL="457200" rtl="0" algn="l">
              <a:spcBef>
                <a:spcPts val="0"/>
              </a:spcBef>
              <a:spcAft>
                <a:spcPts val="0"/>
              </a:spcAft>
              <a:buSzPts val="1100"/>
              <a:buChar char="●"/>
            </a:pPr>
            <a:r>
              <a:rPr b="1" lang="en-GB" sz="1100"/>
              <a:t>Examination of the pulse,urine and </a:t>
            </a:r>
            <a:r>
              <a:rPr b="1" lang="en-GB" sz="1100"/>
              <a:t>different</a:t>
            </a:r>
            <a:r>
              <a:rPr b="1" lang="en-GB" sz="1100"/>
              <a:t> anatomical features like the tongue,voice,eyes,touch(to find dry,warm,cold,sweating condition) used as diagnostic criteria in Siddha medicines </a:t>
            </a:r>
            <a:endParaRPr b="1" sz="11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 name="Google Shape;73;p15"/>
          <p:cNvSpPr txBox="1"/>
          <p:nvPr/>
        </p:nvSpPr>
        <p:spPr>
          <a:xfrm>
            <a:off x="311700" y="152400"/>
            <a:ext cx="48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TRADITIONAL MEDICINAL KNOWLEDGE OF INDIA</a:t>
            </a:r>
            <a:endParaRPr b="1"/>
          </a:p>
        </p:txBody>
      </p:sp>
      <p:sp>
        <p:nvSpPr>
          <p:cNvPr id="74" name="Google Shape;74;p15"/>
          <p:cNvSpPr txBox="1"/>
          <p:nvPr/>
        </p:nvSpPr>
        <p:spPr>
          <a:xfrm>
            <a:off x="6368150" y="653150"/>
            <a:ext cx="25209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100"/>
              <a:t>‑Population using  </a:t>
            </a:r>
            <a:r>
              <a:rPr b="1" lang="en-GB" sz="1100"/>
              <a:t>Traditional</a:t>
            </a:r>
            <a:r>
              <a:rPr b="1" lang="en-GB" sz="1100"/>
              <a:t> Medicine for Primary Healthcare: </a:t>
            </a:r>
            <a:endParaRPr b="1" sz="1100"/>
          </a:p>
          <a:p>
            <a:pPr indent="0" lvl="0" marL="0" rtl="0" algn="l">
              <a:spcBef>
                <a:spcPts val="0"/>
              </a:spcBef>
              <a:spcAft>
                <a:spcPts val="0"/>
              </a:spcAft>
              <a:buClr>
                <a:schemeClr val="dk1"/>
              </a:buClr>
              <a:buSzPts val="1100"/>
              <a:buFont typeface="Arial"/>
              <a:buNone/>
            </a:pPr>
            <a:r>
              <a:rPr b="1" lang="en-GB" sz="1100"/>
              <a:t>Ethiopia-90%</a:t>
            </a:r>
            <a:endParaRPr b="1" sz="1100"/>
          </a:p>
          <a:p>
            <a:pPr indent="0" lvl="0" marL="0" rtl="0" algn="l">
              <a:spcBef>
                <a:spcPts val="0"/>
              </a:spcBef>
              <a:spcAft>
                <a:spcPts val="0"/>
              </a:spcAft>
              <a:buClr>
                <a:schemeClr val="dk1"/>
              </a:buClr>
              <a:buSzPts val="1100"/>
              <a:buFont typeface="Arial"/>
              <a:buNone/>
            </a:pPr>
            <a:r>
              <a:rPr b="1" lang="en-GB" sz="1100"/>
              <a:t>India-70%</a:t>
            </a:r>
            <a:endParaRPr b="1" sz="1100"/>
          </a:p>
          <a:p>
            <a:pPr indent="0" lvl="0" marL="0" rtl="0" algn="l">
              <a:spcBef>
                <a:spcPts val="0"/>
              </a:spcBef>
              <a:spcAft>
                <a:spcPts val="0"/>
              </a:spcAft>
              <a:buClr>
                <a:schemeClr val="dk1"/>
              </a:buClr>
              <a:buSzPts val="1100"/>
              <a:buFont typeface="Arial"/>
              <a:buNone/>
            </a:pPr>
            <a:r>
              <a:rPr b="1" lang="en-GB" sz="1100"/>
              <a:t>Rwanda-70% </a:t>
            </a:r>
            <a:endParaRPr b="1" sz="1100"/>
          </a:p>
          <a:p>
            <a:pPr indent="0" lvl="0" marL="0" rtl="0" algn="l">
              <a:spcBef>
                <a:spcPts val="0"/>
              </a:spcBef>
              <a:spcAft>
                <a:spcPts val="0"/>
              </a:spcAft>
              <a:buClr>
                <a:schemeClr val="dk1"/>
              </a:buClr>
              <a:buSzPts val="1100"/>
              <a:buFont typeface="Arial"/>
              <a:buNone/>
            </a:pPr>
            <a:r>
              <a:rPr b="1" lang="en-GB" sz="1100"/>
              <a:t>Tanzania-60% </a:t>
            </a:r>
            <a:endParaRPr b="1" sz="1100"/>
          </a:p>
          <a:p>
            <a:pPr indent="0" lvl="0" marL="0" rtl="0" algn="l">
              <a:spcBef>
                <a:spcPts val="0"/>
              </a:spcBef>
              <a:spcAft>
                <a:spcPts val="0"/>
              </a:spcAft>
              <a:buClr>
                <a:schemeClr val="dk1"/>
              </a:buClr>
              <a:buSzPts val="1100"/>
              <a:buFont typeface="Arial"/>
              <a:buNone/>
            </a:pPr>
            <a:r>
              <a:rPr b="1" lang="en-GB" sz="1100"/>
              <a:t>Uganda</a:t>
            </a:r>
            <a:r>
              <a:rPr b="1" lang="en-GB" sz="1100"/>
              <a:t>-60%</a:t>
            </a:r>
            <a:endParaRPr b="1" sz="1100"/>
          </a:p>
          <a:p>
            <a:pPr indent="0" lvl="0" marL="0" rtl="0" algn="l">
              <a:spcBef>
                <a:spcPts val="0"/>
              </a:spcBef>
              <a:spcAft>
                <a:spcPts val="0"/>
              </a:spcAft>
              <a:buClr>
                <a:schemeClr val="dk1"/>
              </a:buClr>
              <a:buSzPts val="1100"/>
              <a:buFont typeface="Arial"/>
              <a:buNone/>
            </a:pPr>
            <a:r>
              <a:t/>
            </a:r>
            <a:endParaRPr b="1" sz="1100"/>
          </a:p>
          <a:p>
            <a:pPr indent="0" lvl="0" marL="0" rtl="0" algn="l">
              <a:spcBef>
                <a:spcPts val="0"/>
              </a:spcBef>
              <a:spcAft>
                <a:spcPts val="0"/>
              </a:spcAft>
              <a:buClr>
                <a:schemeClr val="dk1"/>
              </a:buClr>
              <a:buSzPts val="1100"/>
              <a:buFont typeface="Arial"/>
              <a:buNone/>
            </a:pPr>
            <a:r>
              <a:rPr b="1" lang="en-GB" sz="1100"/>
              <a:t>Population in developed countries who have complementary medicine at least once:</a:t>
            </a:r>
            <a:endParaRPr b="1" sz="1100"/>
          </a:p>
          <a:p>
            <a:pPr indent="0" lvl="0" marL="0" rtl="0" algn="l">
              <a:spcBef>
                <a:spcPts val="0"/>
              </a:spcBef>
              <a:spcAft>
                <a:spcPts val="0"/>
              </a:spcAft>
              <a:buClr>
                <a:schemeClr val="dk1"/>
              </a:buClr>
              <a:buSzPts val="1100"/>
              <a:buFont typeface="Arial"/>
              <a:buNone/>
            </a:pPr>
            <a:r>
              <a:rPr b="1" lang="en-GB" sz="1100"/>
              <a:t>Canada-70% </a:t>
            </a:r>
            <a:endParaRPr b="1" sz="1100"/>
          </a:p>
          <a:p>
            <a:pPr indent="0" lvl="0" marL="0" rtl="0" algn="l">
              <a:spcBef>
                <a:spcPts val="0"/>
              </a:spcBef>
              <a:spcAft>
                <a:spcPts val="0"/>
              </a:spcAft>
              <a:buClr>
                <a:schemeClr val="dk1"/>
              </a:buClr>
              <a:buSzPts val="1100"/>
              <a:buFont typeface="Arial"/>
              <a:buNone/>
            </a:pPr>
            <a:r>
              <a:rPr b="1" lang="en-GB" sz="1100"/>
              <a:t>Australia-48% </a:t>
            </a:r>
            <a:endParaRPr b="1" sz="1100"/>
          </a:p>
          <a:p>
            <a:pPr indent="0" lvl="0" marL="0" rtl="0" algn="l">
              <a:spcBef>
                <a:spcPts val="0"/>
              </a:spcBef>
              <a:spcAft>
                <a:spcPts val="0"/>
              </a:spcAft>
              <a:buClr>
                <a:schemeClr val="dk1"/>
              </a:buClr>
              <a:buSzPts val="1100"/>
              <a:buFont typeface="Arial"/>
              <a:buNone/>
            </a:pPr>
            <a:r>
              <a:rPr b="1" lang="en-GB" sz="1100"/>
              <a:t>France-49% </a:t>
            </a:r>
            <a:endParaRPr b="1" sz="1100"/>
          </a:p>
          <a:p>
            <a:pPr indent="0" lvl="0" marL="0" rtl="0" algn="l">
              <a:spcBef>
                <a:spcPts val="0"/>
              </a:spcBef>
              <a:spcAft>
                <a:spcPts val="0"/>
              </a:spcAft>
              <a:buClr>
                <a:schemeClr val="dk1"/>
              </a:buClr>
              <a:buSzPts val="1100"/>
              <a:buFont typeface="Arial"/>
              <a:buNone/>
            </a:pPr>
            <a:r>
              <a:rPr b="1" lang="en-GB" sz="1100"/>
              <a:t>USA-42%</a:t>
            </a:r>
            <a:endParaRPr b="1" sz="1100"/>
          </a:p>
          <a:p>
            <a:pPr indent="0" lvl="0" marL="0" rtl="0" algn="l">
              <a:spcBef>
                <a:spcPts val="0"/>
              </a:spcBef>
              <a:spcAft>
                <a:spcPts val="0"/>
              </a:spcAft>
              <a:buNone/>
            </a:pPr>
            <a:r>
              <a:t/>
            </a:r>
            <a:endParaRPr/>
          </a:p>
        </p:txBody>
      </p:sp>
      <p:sp>
        <p:nvSpPr>
          <p:cNvPr id="75" name="Google Shape;75;p15"/>
          <p:cNvSpPr txBox="1"/>
          <p:nvPr/>
        </p:nvSpPr>
        <p:spPr>
          <a:xfrm>
            <a:off x="6582450" y="3551475"/>
            <a:ext cx="11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7225400" y="3158900"/>
            <a:ext cx="1762125" cy="1762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82" name="Google Shape;82;p16"/>
          <p:cNvSpPr txBox="1"/>
          <p:nvPr/>
        </p:nvSpPr>
        <p:spPr>
          <a:xfrm>
            <a:off x="459225" y="263600"/>
            <a:ext cx="7960200" cy="506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b="1" lang="en-GB" sz="1300">
                <a:solidFill>
                  <a:srgbClr val="0000FF"/>
                </a:solidFill>
              </a:rPr>
              <a:t>Salient Features of Ayurveda</a:t>
            </a:r>
            <a:endParaRPr b="1" sz="1300">
              <a:solidFill>
                <a:srgbClr val="0000FF"/>
              </a:solidFill>
            </a:endParaRPr>
          </a:p>
          <a:p>
            <a:pPr indent="0" lvl="0" marL="0" rtl="0" algn="just">
              <a:lnSpc>
                <a:spcPct val="115000"/>
              </a:lnSpc>
              <a:spcBef>
                <a:spcPts val="1000"/>
              </a:spcBef>
              <a:spcAft>
                <a:spcPts val="0"/>
              </a:spcAft>
              <a:buClr>
                <a:schemeClr val="dk1"/>
              </a:buClr>
              <a:buSzPts val="1100"/>
              <a:buFont typeface="Arial"/>
              <a:buNone/>
            </a:pPr>
            <a:r>
              <a:rPr b="1" lang="en-GB" sz="1300">
                <a:solidFill>
                  <a:schemeClr val="dk1"/>
                </a:solidFill>
              </a:rPr>
              <a:t>There are several aspects of this system of medicine which distinguish it from other approaches to health care:</a:t>
            </a:r>
            <a:endParaRPr b="1" sz="13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b="1" lang="en-GB" sz="1300">
                <a:solidFill>
                  <a:schemeClr val="dk1"/>
                </a:solidFill>
              </a:rPr>
              <a:t>1.Ayurveda describes three fundamental universal energies which regulate all natural processes on both the macrocosmic and microcosmic levels.That is, the same energies which produce effects in the various galaxies and star systems are operating at the level of the human physiology--in our own physiology. These three universal energies are known as the </a:t>
            </a:r>
            <a:r>
              <a:rPr b="1" i="1" lang="en-GB" sz="1300">
                <a:solidFill>
                  <a:schemeClr val="dk1"/>
                </a:solidFill>
              </a:rPr>
              <a:t>Tridosa</a:t>
            </a:r>
            <a:r>
              <a:rPr b="1" lang="en-GB" sz="1300">
                <a:solidFill>
                  <a:schemeClr val="dk1"/>
                </a:solidFill>
              </a:rPr>
              <a:t>.</a:t>
            </a:r>
            <a:endParaRPr b="1" sz="13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b="1" lang="en-GB" sz="1300">
                <a:solidFill>
                  <a:schemeClr val="dk1"/>
                </a:solidFill>
              </a:rPr>
              <a:t>2.Ayurveda is a complete medical system which recognizes that ultimately all intelligence and wisdom flows from one Absolute source </a:t>
            </a:r>
            <a:r>
              <a:rPr b="1" i="1" lang="en-GB" sz="1300">
                <a:solidFill>
                  <a:schemeClr val="dk1"/>
                </a:solidFill>
              </a:rPr>
              <a:t>(Paramatma)</a:t>
            </a:r>
            <a:r>
              <a:rPr b="1" lang="en-GB" sz="1300">
                <a:solidFill>
                  <a:schemeClr val="dk1"/>
                </a:solidFill>
              </a:rPr>
              <a:t>.Health manifests by the grace of the Absolute, acting through the laws of Nature </a:t>
            </a:r>
            <a:r>
              <a:rPr b="1" i="1" lang="en-GB" sz="1300">
                <a:solidFill>
                  <a:schemeClr val="dk1"/>
                </a:solidFill>
              </a:rPr>
              <a:t>(Prakriti)</a:t>
            </a:r>
            <a:r>
              <a:rPr b="1" lang="en-GB" sz="1300">
                <a:solidFill>
                  <a:schemeClr val="dk1"/>
                </a:solidFill>
              </a:rPr>
              <a:t>.Ayurveda assists Nature by promoting harmony between the individual and Nature by living a life of balance according to her laws.</a:t>
            </a:r>
            <a:endParaRPr b="1" sz="13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b="1" lang="en-GB" sz="1300">
                <a:solidFill>
                  <a:schemeClr val="dk1"/>
                </a:solidFill>
              </a:rPr>
              <a:t>3.It focuses on establishing and maintaining balance of the life energies within us,rather than focusing on individual symptoms.</a:t>
            </a:r>
            <a:endParaRPr b="1" sz="13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b="1" lang="en-GB" sz="1300">
                <a:solidFill>
                  <a:schemeClr val="dk1"/>
                </a:solidFill>
              </a:rPr>
              <a:t>4.It recognizes the unique constitutional differences of all individuals and therefore recommends different regimens for different types of people. Although two people may appear to have the same outward symptoms, their energetic constitutions may be very different and therefore call for very different remedies.</a:t>
            </a:r>
            <a:endParaRPr b="1" sz="1300">
              <a:solidFill>
                <a:schemeClr val="dk1"/>
              </a:solidFill>
            </a:endParaRPr>
          </a:p>
          <a:p>
            <a:pPr indent="0" lvl="0" marL="0" rtl="0" algn="just">
              <a:lnSpc>
                <a:spcPct val="115000"/>
              </a:lnSpc>
              <a:spcBef>
                <a:spcPts val="1000"/>
              </a:spcBef>
              <a:spcAft>
                <a:spcPts val="1000"/>
              </a:spcAft>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0" y="122400"/>
            <a:ext cx="4329900" cy="515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b="1" lang="en-GB" sz="1250">
                <a:solidFill>
                  <a:schemeClr val="dk1"/>
                </a:solidFill>
              </a:rPr>
              <a:t>6.To balance the elements and the </a:t>
            </a:r>
            <a:r>
              <a:rPr b="1" i="1" lang="en-GB" sz="1250">
                <a:solidFill>
                  <a:schemeClr val="dk1"/>
                </a:solidFill>
              </a:rPr>
              <a:t>doshas</a:t>
            </a:r>
            <a:r>
              <a:rPr b="1" lang="en-GB" sz="1250">
                <a:solidFill>
                  <a:schemeClr val="dk1"/>
                </a:solidFill>
              </a:rPr>
              <a:t> of the body and the senses, there are many treatments, therapies, and exercises available. To balance the elements of the mind, meditations, mantra, and exercises are often used. Massage and </a:t>
            </a:r>
            <a:r>
              <a:rPr b="1" i="1" lang="en-GB" sz="1250">
                <a:solidFill>
                  <a:schemeClr val="dk1"/>
                </a:solidFill>
              </a:rPr>
              <a:t>rasayana</a:t>
            </a:r>
            <a:r>
              <a:rPr b="1" lang="en-GB" sz="1250">
                <a:solidFill>
                  <a:schemeClr val="dk1"/>
                </a:solidFill>
              </a:rPr>
              <a:t> treatments, along with visualization, </a:t>
            </a:r>
            <a:r>
              <a:rPr b="1" i="1" lang="en-GB" sz="1250">
                <a:solidFill>
                  <a:schemeClr val="dk1"/>
                </a:solidFill>
              </a:rPr>
              <a:t>pranic</a:t>
            </a:r>
            <a:r>
              <a:rPr b="1" lang="en-GB" sz="1250">
                <a:solidFill>
                  <a:schemeClr val="dk1"/>
                </a:solidFill>
              </a:rPr>
              <a:t> breathing, and other practices,allow personal access to intuition, and the innate knowledge of the soul.</a:t>
            </a:r>
            <a:endParaRPr b="1" sz="1250">
              <a:solidFill>
                <a:schemeClr val="dk1"/>
              </a:solidFill>
            </a:endParaRPr>
          </a:p>
          <a:p>
            <a:pPr indent="0" lvl="0" marL="0" rtl="0" algn="just">
              <a:lnSpc>
                <a:spcPct val="115000"/>
              </a:lnSpc>
              <a:spcBef>
                <a:spcPts val="1000"/>
              </a:spcBef>
              <a:spcAft>
                <a:spcPts val="1000"/>
              </a:spcAft>
              <a:buClr>
                <a:schemeClr val="dk1"/>
              </a:buClr>
              <a:buSzPts val="1100"/>
              <a:buFont typeface="Arial"/>
              <a:buNone/>
            </a:pPr>
            <a:r>
              <a:rPr b="1" lang="en-GB" sz="1250">
                <a:solidFill>
                  <a:schemeClr val="dk1"/>
                </a:solidFill>
              </a:rPr>
              <a:t>7.Ayurveda believes five basic elements </a:t>
            </a:r>
            <a:r>
              <a:rPr b="1" i="1" lang="en-GB" sz="1250">
                <a:solidFill>
                  <a:schemeClr val="dk1"/>
                </a:solidFill>
              </a:rPr>
              <a:t>Pancamahabhutas</a:t>
            </a:r>
            <a:r>
              <a:rPr b="1" lang="en-GB" sz="1250">
                <a:solidFill>
                  <a:schemeClr val="dk1"/>
                </a:solidFill>
              </a:rPr>
              <a:t> (space,air,fire,water and earth) manifest in the human body as three basic humours known as </a:t>
            </a:r>
            <a:r>
              <a:rPr b="1" i="1" lang="en-GB" sz="1250">
                <a:solidFill>
                  <a:schemeClr val="dk1"/>
                </a:solidFill>
              </a:rPr>
              <a:t>tridosas(Vata,Pitta and Kapha)</a:t>
            </a:r>
            <a:r>
              <a:rPr b="1" lang="en-GB" sz="1250">
                <a:solidFill>
                  <a:schemeClr val="dk1"/>
                </a:solidFill>
              </a:rPr>
              <a:t>. These three govern creation,maintenance and destruction of bodily tissues as well as the assimilation and elimination.Each person is born with a unique combination of these dosas which decides their basic constitution called </a:t>
            </a:r>
            <a:r>
              <a:rPr b="1" i="1" lang="en-GB" sz="1250">
                <a:solidFill>
                  <a:schemeClr val="dk1"/>
                </a:solidFill>
              </a:rPr>
              <a:t>Prakruti</a:t>
            </a:r>
            <a:r>
              <a:rPr b="1" lang="en-GB" sz="1250">
                <a:solidFill>
                  <a:schemeClr val="dk1"/>
                </a:solidFill>
              </a:rPr>
              <a:t>.Understanding of each person's Prakruti for deciding their personal diet and exercise pattern, supplements and medicinal herbs,cleansing and rebuilding therapies that is right for them are among the chief methods, Ayurveda employs for the maintenance and restoration of health.</a:t>
            </a:r>
            <a:endParaRPr b="1" sz="1250"/>
          </a:p>
        </p:txBody>
      </p:sp>
      <p:pic>
        <p:nvPicPr>
          <p:cNvPr id="88" name="Google Shape;88;p17"/>
          <p:cNvPicPr preferRelativeResize="0"/>
          <p:nvPr/>
        </p:nvPicPr>
        <p:blipFill rotWithShape="1">
          <a:blip r:embed="rId3">
            <a:alphaModFix/>
          </a:blip>
          <a:srcRect b="31520" l="0" r="0" t="0"/>
          <a:stretch/>
        </p:blipFill>
        <p:spPr>
          <a:xfrm>
            <a:off x="4456316" y="175200"/>
            <a:ext cx="4431734" cy="4793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0" y="74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Digging Deep into Ayurveda</a:t>
            </a:r>
            <a:endParaRPr/>
          </a:p>
        </p:txBody>
      </p:sp>
      <p:pic>
        <p:nvPicPr>
          <p:cNvPr id="94" name="Google Shape;94;p18"/>
          <p:cNvPicPr preferRelativeResize="0"/>
          <p:nvPr/>
        </p:nvPicPr>
        <p:blipFill>
          <a:blip r:embed="rId3">
            <a:alphaModFix/>
          </a:blip>
          <a:stretch>
            <a:fillRect/>
          </a:stretch>
        </p:blipFill>
        <p:spPr>
          <a:xfrm>
            <a:off x="5369300" y="326100"/>
            <a:ext cx="3774701" cy="4002150"/>
          </a:xfrm>
          <a:prstGeom prst="rect">
            <a:avLst/>
          </a:prstGeom>
          <a:noFill/>
          <a:ln>
            <a:noFill/>
          </a:ln>
        </p:spPr>
      </p:pic>
      <p:sp>
        <p:nvSpPr>
          <p:cNvPr id="95" name="Google Shape;95;p18"/>
          <p:cNvSpPr txBox="1"/>
          <p:nvPr/>
        </p:nvSpPr>
        <p:spPr>
          <a:xfrm>
            <a:off x="0" y="647150"/>
            <a:ext cx="5369400" cy="430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050">
                <a:solidFill>
                  <a:srgbClr val="202122"/>
                </a:solidFill>
              </a:rPr>
              <a:t>80 percent of people in India used Ayurveda exclusively or combined with conventional Western medicine. A 2014 national health survey found that, in general, forms of the Indian System of Medicine AYUSH(Ayurveda, Yoga and naturopathy, Unani, Sidha, and Homeopathy) </a:t>
            </a:r>
            <a:endParaRPr b="1" sz="1050">
              <a:solidFill>
                <a:srgbClr val="202122"/>
              </a:solidFill>
            </a:endParaRPr>
          </a:p>
          <a:p>
            <a:pPr indent="0" lvl="0" marL="0" rtl="0" algn="l">
              <a:lnSpc>
                <a:spcPct val="115000"/>
              </a:lnSpc>
              <a:spcBef>
                <a:spcPts val="1200"/>
              </a:spcBef>
              <a:spcAft>
                <a:spcPts val="0"/>
              </a:spcAft>
              <a:buClr>
                <a:schemeClr val="dk1"/>
              </a:buClr>
              <a:buSzPts val="1100"/>
              <a:buFont typeface="Arial"/>
              <a:buNone/>
            </a:pPr>
            <a:r>
              <a:rPr b="1" lang="en-GB" sz="1050">
                <a:solidFill>
                  <a:srgbClr val="202122"/>
                </a:solidFill>
              </a:rPr>
              <a:t>About 75%-80% of the population of Nepal use Ayurveda. As of 2009, Ayurveda was considered to be the most common and popular form of medicine in Nepal</a:t>
            </a:r>
            <a:endParaRPr b="1" sz="1050">
              <a:solidFill>
                <a:srgbClr val="202122"/>
              </a:solidFill>
            </a:endParaRPr>
          </a:p>
          <a:p>
            <a:pPr indent="0" lvl="0" marL="0" rtl="0" algn="l">
              <a:lnSpc>
                <a:spcPct val="115000"/>
              </a:lnSpc>
              <a:spcBef>
                <a:spcPts val="1200"/>
              </a:spcBef>
              <a:spcAft>
                <a:spcPts val="0"/>
              </a:spcAft>
              <a:buClr>
                <a:schemeClr val="dk1"/>
              </a:buClr>
              <a:buSzPts val="1100"/>
              <a:buFont typeface="Arial"/>
              <a:buNone/>
            </a:pPr>
            <a:r>
              <a:rPr b="1" lang="en-GB" sz="1050">
                <a:solidFill>
                  <a:srgbClr val="202122"/>
                </a:solidFill>
              </a:rPr>
              <a:t>In 1980, the Sri Lankan government established a </a:t>
            </a:r>
            <a:r>
              <a:rPr b="1" lang="en-GB" sz="1050">
                <a:solidFill>
                  <a:srgbClr val="0645AD"/>
                </a:solidFill>
                <a:uFill>
                  <a:noFill/>
                </a:uFill>
                <a:hlinkClick r:id="rId4">
                  <a:extLst>
                    <a:ext uri="{A12FA001-AC4F-418D-AE19-62706E023703}">
                      <ahyp:hlinkClr val="tx"/>
                    </a:ext>
                  </a:extLst>
                </a:hlinkClick>
              </a:rPr>
              <a:t>Ministry of Indigenous Medicine</a:t>
            </a:r>
            <a:r>
              <a:rPr b="1" lang="en-GB" sz="1050">
                <a:solidFill>
                  <a:srgbClr val="202122"/>
                </a:solidFill>
              </a:rPr>
              <a:t> to revive and regulate Ayurveda.In 2010, the public system had 62 Ayurvedic hospitals and 208 central dispensaries, which served about 3 million people (about 11% of Sri Lanka's population)</a:t>
            </a:r>
            <a:endParaRPr b="1" sz="1050">
              <a:solidFill>
                <a:srgbClr val="202122"/>
              </a:solidFill>
            </a:endParaRPr>
          </a:p>
          <a:p>
            <a:pPr indent="0" lvl="0" marL="0" rtl="0" algn="l">
              <a:lnSpc>
                <a:spcPct val="115000"/>
              </a:lnSpc>
              <a:spcBef>
                <a:spcPts val="1200"/>
              </a:spcBef>
              <a:spcAft>
                <a:spcPts val="0"/>
              </a:spcAft>
              <a:buClr>
                <a:schemeClr val="dk1"/>
              </a:buClr>
              <a:buSzPts val="1100"/>
              <a:buFont typeface="Arial"/>
              <a:buNone/>
            </a:pPr>
            <a:r>
              <a:rPr b="1" lang="en-GB" sz="1050">
                <a:solidFill>
                  <a:srgbClr val="202122"/>
                </a:solidFill>
              </a:rPr>
              <a:t>Outside Indian Subcontinent:Ayurveda is a system of traditional medicine developed during antiquity and the medieval period, and as such is comparable to pre-modern </a:t>
            </a:r>
            <a:r>
              <a:rPr b="1" lang="en-GB" sz="1050">
                <a:solidFill>
                  <a:srgbClr val="0645AD"/>
                </a:solidFill>
                <a:uFill>
                  <a:noFill/>
                </a:uFill>
                <a:hlinkClick r:id="rId5">
                  <a:extLst>
                    <a:ext uri="{A12FA001-AC4F-418D-AE19-62706E023703}">
                      <ahyp:hlinkClr val="tx"/>
                    </a:ext>
                  </a:extLst>
                </a:hlinkClick>
              </a:rPr>
              <a:t>Chinese</a:t>
            </a:r>
            <a:r>
              <a:rPr b="1" lang="en-GB" sz="1050">
                <a:solidFill>
                  <a:srgbClr val="202122"/>
                </a:solidFill>
              </a:rPr>
              <a:t> and </a:t>
            </a:r>
            <a:r>
              <a:rPr b="1" lang="en-GB" sz="1050">
                <a:solidFill>
                  <a:srgbClr val="0645AD"/>
                </a:solidFill>
                <a:uFill>
                  <a:noFill/>
                </a:uFill>
                <a:hlinkClick r:id="rId6">
                  <a:extLst>
                    <a:ext uri="{A12FA001-AC4F-418D-AE19-62706E023703}">
                      <ahyp:hlinkClr val="tx"/>
                    </a:ext>
                  </a:extLst>
                </a:hlinkClick>
              </a:rPr>
              <a:t>European systems of medicine</a:t>
            </a:r>
            <a:r>
              <a:rPr b="1" lang="en-GB" sz="1050">
                <a:solidFill>
                  <a:srgbClr val="202122"/>
                </a:solidFill>
              </a:rPr>
              <a:t>. In the 1960s, Ayurveda began to be advertised as </a:t>
            </a:r>
            <a:r>
              <a:rPr b="1" lang="en-GB" sz="1050">
                <a:solidFill>
                  <a:srgbClr val="0645AD"/>
                </a:solidFill>
                <a:uFill>
                  <a:noFill/>
                </a:uFill>
                <a:hlinkClick r:id="rId7">
                  <a:extLst>
                    <a:ext uri="{A12FA001-AC4F-418D-AE19-62706E023703}">
                      <ahyp:hlinkClr val="tx"/>
                    </a:ext>
                  </a:extLst>
                </a:hlinkClick>
              </a:rPr>
              <a:t>alternative medicine</a:t>
            </a:r>
            <a:r>
              <a:rPr b="1" lang="en-GB" sz="1050">
                <a:solidFill>
                  <a:srgbClr val="202122"/>
                </a:solidFill>
              </a:rPr>
              <a:t> in the Western world</a:t>
            </a:r>
            <a:endParaRPr b="1" sz="1050">
              <a:solidFill>
                <a:srgbClr val="202122"/>
              </a:solidFill>
            </a:endParaRPr>
          </a:p>
          <a:p>
            <a:pPr indent="0" lvl="0" marL="0" rtl="0" algn="l">
              <a:lnSpc>
                <a:spcPct val="115000"/>
              </a:lnSpc>
              <a:spcBef>
                <a:spcPts val="1200"/>
              </a:spcBef>
              <a:spcAft>
                <a:spcPts val="1200"/>
              </a:spcAft>
              <a:buClr>
                <a:schemeClr val="dk1"/>
              </a:buClr>
              <a:buSzPts val="1100"/>
              <a:buFont typeface="Arial"/>
              <a:buNone/>
            </a:pPr>
            <a:r>
              <a:rPr b="1" lang="en-GB" sz="1050">
                <a:solidFill>
                  <a:srgbClr val="202122"/>
                </a:solidFill>
              </a:rPr>
              <a:t>In certain parts of the world, the legal standing of  practitioners is equivalent to  that of conventional medicine. Several scholars have  described  the contemporary Indian application of  Ayurvedic practice as being "biomedicalized" relative to the more "spiritualized" emphasis  to practice found in variants in the West.</a:t>
            </a:r>
            <a:endParaRPr b="1" sz="10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163050"/>
            <a:ext cx="8520600" cy="47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solidFill>
                  <a:schemeClr val="dk2"/>
                </a:solidFill>
              </a:rPr>
              <a:t>Applications of Ayurvedic Herbs and Plants</a:t>
            </a:r>
            <a:endParaRPr/>
          </a:p>
        </p:txBody>
      </p:sp>
      <p:sp>
        <p:nvSpPr>
          <p:cNvPr id="101" name="Google Shape;101;p19"/>
          <p:cNvSpPr txBox="1"/>
          <p:nvPr>
            <p:ph idx="1" type="body"/>
          </p:nvPr>
        </p:nvSpPr>
        <p:spPr>
          <a:xfrm>
            <a:off x="-533200" y="696675"/>
            <a:ext cx="8520600" cy="393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102" name="Google Shape;102;p19"/>
          <p:cNvGraphicFramePr/>
          <p:nvPr/>
        </p:nvGraphicFramePr>
        <p:xfrm>
          <a:off x="92775" y="800125"/>
          <a:ext cx="3000000" cy="3000000"/>
        </p:xfrm>
        <a:graphic>
          <a:graphicData uri="http://schemas.openxmlformats.org/drawingml/2006/table">
            <a:tbl>
              <a:tblPr>
                <a:noFill/>
                <a:tableStyleId>{9A5A15D8-7046-4838-B88A-82609998DC65}</a:tableStyleId>
              </a:tblPr>
              <a:tblGrid>
                <a:gridCol w="1189075"/>
                <a:gridCol w="1613250"/>
                <a:gridCol w="1580650"/>
                <a:gridCol w="1722100"/>
              </a:tblGrid>
              <a:tr h="396200">
                <a:tc>
                  <a:txBody>
                    <a:bodyPr/>
                    <a:lstStyle/>
                    <a:p>
                      <a:pPr indent="0" lvl="0" marL="0" rtl="0" algn="l">
                        <a:spcBef>
                          <a:spcPts val="0"/>
                        </a:spcBef>
                        <a:spcAft>
                          <a:spcPts val="0"/>
                        </a:spcAft>
                        <a:buNone/>
                      </a:pPr>
                      <a:r>
                        <a:rPr b="1" lang="en-GB"/>
                        <a:t>Sr No</a:t>
                      </a:r>
                      <a:r>
                        <a:rPr lang="en-GB"/>
                        <a:t>.</a:t>
                      </a:r>
                      <a:endParaRPr/>
                    </a:p>
                  </a:txBody>
                  <a:tcPr marT="91425" marB="91425" marR="91425" marL="91425"/>
                </a:tc>
                <a:tc>
                  <a:txBody>
                    <a:bodyPr/>
                    <a:lstStyle/>
                    <a:p>
                      <a:pPr indent="0" lvl="0" marL="0" rtl="0" algn="l">
                        <a:spcBef>
                          <a:spcPts val="0"/>
                        </a:spcBef>
                        <a:spcAft>
                          <a:spcPts val="0"/>
                        </a:spcAft>
                        <a:buNone/>
                      </a:pPr>
                      <a:r>
                        <a:rPr b="1" lang="en-GB"/>
                        <a:t>Ayurvedic Drugs</a:t>
                      </a:r>
                      <a:endParaRPr b="1"/>
                    </a:p>
                  </a:txBody>
                  <a:tcPr marT="91425" marB="91425" marR="91425" marL="91425"/>
                </a:tc>
                <a:tc>
                  <a:txBody>
                    <a:bodyPr/>
                    <a:lstStyle/>
                    <a:p>
                      <a:pPr indent="0" lvl="0" marL="0" rtl="0" algn="l">
                        <a:spcBef>
                          <a:spcPts val="0"/>
                        </a:spcBef>
                        <a:spcAft>
                          <a:spcPts val="0"/>
                        </a:spcAft>
                        <a:buNone/>
                      </a:pPr>
                      <a:r>
                        <a:rPr b="1" lang="en-GB"/>
                        <a:t>Type of Formulation</a:t>
                      </a:r>
                      <a:endParaRPr b="1"/>
                    </a:p>
                  </a:txBody>
                  <a:tcPr marT="91425" marB="91425" marR="91425" marL="91425"/>
                </a:tc>
                <a:tc>
                  <a:txBody>
                    <a:bodyPr/>
                    <a:lstStyle/>
                    <a:p>
                      <a:pPr indent="0" lvl="0" marL="0" rtl="0" algn="l">
                        <a:spcBef>
                          <a:spcPts val="0"/>
                        </a:spcBef>
                        <a:spcAft>
                          <a:spcPts val="0"/>
                        </a:spcAft>
                        <a:buNone/>
                      </a:pPr>
                      <a:r>
                        <a:rPr b="1" lang="en-GB"/>
                        <a:t>Uses</a:t>
                      </a:r>
                      <a:endParaRPr b="1"/>
                    </a:p>
                  </a:txBody>
                  <a:tcPr marT="91425" marB="91425" marR="91425" marL="91425"/>
                </a:tc>
              </a:tr>
              <a:tr h="396200">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Khadirarishtha</a:t>
                      </a:r>
                      <a:endParaRPr/>
                    </a:p>
                  </a:txBody>
                  <a:tcPr marT="91425" marB="91425" marR="91425" marL="91425"/>
                </a:tc>
                <a:tc>
                  <a:txBody>
                    <a:bodyPr/>
                    <a:lstStyle/>
                    <a:p>
                      <a:pPr indent="0" lvl="0" marL="0" rtl="0" algn="l">
                        <a:spcBef>
                          <a:spcPts val="0"/>
                        </a:spcBef>
                        <a:spcAft>
                          <a:spcPts val="0"/>
                        </a:spcAft>
                        <a:buNone/>
                      </a:pPr>
                      <a:r>
                        <a:rPr lang="en-GB"/>
                        <a:t>Arishtha</a:t>
                      </a:r>
                      <a:endParaRPr/>
                    </a:p>
                  </a:txBody>
                  <a:tcPr marT="91425" marB="91425" marR="91425" marL="91425"/>
                </a:tc>
                <a:tc>
                  <a:txBody>
                    <a:bodyPr/>
                    <a:lstStyle/>
                    <a:p>
                      <a:pPr indent="0" lvl="0" marL="0" rtl="0" algn="l">
                        <a:spcBef>
                          <a:spcPts val="0"/>
                        </a:spcBef>
                        <a:spcAft>
                          <a:spcPts val="0"/>
                        </a:spcAft>
                        <a:buNone/>
                      </a:pPr>
                      <a:r>
                        <a:rPr lang="en-GB"/>
                        <a:t>Skin Diseases</a:t>
                      </a:r>
                      <a:endParaRPr/>
                    </a:p>
                  </a:txBody>
                  <a:tcPr marT="91425" marB="91425" marR="91425" marL="91425"/>
                </a:tc>
              </a:tr>
              <a:tr h="6095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Triphala Churna</a:t>
                      </a:r>
                      <a:endParaRPr/>
                    </a:p>
                  </a:txBody>
                  <a:tcPr marT="91425" marB="91425" marR="91425" marL="91425"/>
                </a:tc>
                <a:tc>
                  <a:txBody>
                    <a:bodyPr/>
                    <a:lstStyle/>
                    <a:p>
                      <a:pPr indent="0" lvl="0" marL="0" rtl="0" algn="l">
                        <a:spcBef>
                          <a:spcPts val="0"/>
                        </a:spcBef>
                        <a:spcAft>
                          <a:spcPts val="0"/>
                        </a:spcAft>
                        <a:buNone/>
                      </a:pPr>
                      <a:r>
                        <a:rPr lang="en-GB"/>
                        <a:t>Churna</a:t>
                      </a:r>
                      <a:endParaRPr/>
                    </a:p>
                  </a:txBody>
                  <a:tcPr marT="91425" marB="91425" marR="91425" marL="91425"/>
                </a:tc>
                <a:tc>
                  <a:txBody>
                    <a:bodyPr/>
                    <a:lstStyle/>
                    <a:p>
                      <a:pPr indent="0" lvl="0" marL="0" rtl="0" algn="l">
                        <a:spcBef>
                          <a:spcPts val="0"/>
                        </a:spcBef>
                        <a:spcAft>
                          <a:spcPts val="0"/>
                        </a:spcAft>
                        <a:buNone/>
                      </a:pPr>
                      <a:r>
                        <a:rPr lang="en-GB"/>
                        <a:t>General Tonic, Stomach Ache</a:t>
                      </a:r>
                      <a:endParaRPr/>
                    </a:p>
                  </a:txBody>
                  <a:tcPr marT="91425" marB="91425" marR="91425" marL="91425"/>
                </a:tc>
              </a:tr>
              <a:tr h="396200">
                <a:tc>
                  <a:txBody>
                    <a:bodyPr/>
                    <a:lstStyle/>
                    <a:p>
                      <a:pPr indent="0" lvl="0" marL="0" rtl="0" algn="l">
                        <a:spcBef>
                          <a:spcPts val="0"/>
                        </a:spcBef>
                        <a:spcAft>
                          <a:spcPts val="0"/>
                        </a:spcAft>
                        <a:buNone/>
                      </a:pPr>
                      <a:r>
                        <a:rPr lang="en-GB"/>
                        <a:t>3</a:t>
                      </a:r>
                      <a:endParaRPr/>
                    </a:p>
                  </a:txBody>
                  <a:tcPr marT="91425" marB="91425" marR="91425" marL="91425"/>
                </a:tc>
                <a:tc>
                  <a:txBody>
                    <a:bodyPr/>
                    <a:lstStyle/>
                    <a:p>
                      <a:pPr indent="0" lvl="0" marL="0" rtl="0" algn="l">
                        <a:spcBef>
                          <a:spcPts val="0"/>
                        </a:spcBef>
                        <a:spcAft>
                          <a:spcPts val="0"/>
                        </a:spcAft>
                        <a:buNone/>
                      </a:pPr>
                      <a:r>
                        <a:rPr lang="en-GB"/>
                        <a:t>Parad Bhasma</a:t>
                      </a:r>
                      <a:endParaRPr/>
                    </a:p>
                  </a:txBody>
                  <a:tcPr marT="91425" marB="91425" marR="91425" marL="91425"/>
                </a:tc>
                <a:tc>
                  <a:txBody>
                    <a:bodyPr/>
                    <a:lstStyle/>
                    <a:p>
                      <a:pPr indent="0" lvl="0" marL="0" rtl="0" algn="l">
                        <a:spcBef>
                          <a:spcPts val="0"/>
                        </a:spcBef>
                        <a:spcAft>
                          <a:spcPts val="0"/>
                        </a:spcAft>
                        <a:buNone/>
                      </a:pPr>
                      <a:r>
                        <a:rPr lang="en-GB"/>
                        <a:t>Bhasma</a:t>
                      </a:r>
                      <a:endParaRPr/>
                    </a:p>
                  </a:txBody>
                  <a:tcPr marT="91425" marB="91425" marR="91425" marL="91425"/>
                </a:tc>
                <a:tc>
                  <a:txBody>
                    <a:bodyPr/>
                    <a:lstStyle/>
                    <a:p>
                      <a:pPr indent="0" lvl="0" marL="0" rtl="0" algn="l">
                        <a:spcBef>
                          <a:spcPts val="0"/>
                        </a:spcBef>
                        <a:spcAft>
                          <a:spcPts val="0"/>
                        </a:spcAft>
                        <a:buNone/>
                      </a:pPr>
                      <a:r>
                        <a:rPr lang="en-GB"/>
                        <a:t>Anitdiarrhoeal</a:t>
                      </a:r>
                      <a:endParaRPr/>
                    </a:p>
                  </a:txBody>
                  <a:tcPr marT="91425" marB="91425" marR="91425" marL="91425"/>
                </a:tc>
              </a:tr>
              <a:tr h="396200">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Shatavari Ghruta</a:t>
                      </a:r>
                      <a:endParaRPr/>
                    </a:p>
                  </a:txBody>
                  <a:tcPr marT="91425" marB="91425" marR="91425" marL="91425"/>
                </a:tc>
                <a:tc>
                  <a:txBody>
                    <a:bodyPr/>
                    <a:lstStyle/>
                    <a:p>
                      <a:pPr indent="0" lvl="0" marL="0" rtl="0" algn="l">
                        <a:spcBef>
                          <a:spcPts val="0"/>
                        </a:spcBef>
                        <a:spcAft>
                          <a:spcPts val="0"/>
                        </a:spcAft>
                        <a:buNone/>
                      </a:pPr>
                      <a:r>
                        <a:rPr lang="en-GB"/>
                        <a:t>Ghruta</a:t>
                      </a:r>
                      <a:endParaRPr/>
                    </a:p>
                  </a:txBody>
                  <a:tcPr marT="91425" marB="91425" marR="91425" marL="91425"/>
                </a:tc>
                <a:tc>
                  <a:txBody>
                    <a:bodyPr/>
                    <a:lstStyle/>
                    <a:p>
                      <a:pPr indent="0" lvl="0" marL="0" rtl="0" algn="l">
                        <a:spcBef>
                          <a:spcPts val="0"/>
                        </a:spcBef>
                        <a:spcAft>
                          <a:spcPts val="0"/>
                        </a:spcAft>
                        <a:buNone/>
                      </a:pPr>
                      <a:r>
                        <a:rPr lang="en-GB"/>
                        <a:t>Piles</a:t>
                      </a:r>
                      <a:endParaRPr/>
                    </a:p>
                  </a:txBody>
                  <a:tcPr marT="91425" marB="91425" marR="91425" marL="91425"/>
                </a:tc>
              </a:tr>
              <a:tr h="396200">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Medohar Vati</a:t>
                      </a:r>
                      <a:endParaRPr/>
                    </a:p>
                  </a:txBody>
                  <a:tcPr marT="91425" marB="91425" marR="91425" marL="91425"/>
                </a:tc>
                <a:tc>
                  <a:txBody>
                    <a:bodyPr/>
                    <a:lstStyle/>
                    <a:p>
                      <a:pPr indent="0" lvl="0" marL="0" rtl="0" algn="l">
                        <a:spcBef>
                          <a:spcPts val="0"/>
                        </a:spcBef>
                        <a:spcAft>
                          <a:spcPts val="0"/>
                        </a:spcAft>
                        <a:buNone/>
                      </a:pPr>
                      <a:r>
                        <a:rPr lang="en-GB"/>
                        <a:t>Vati</a:t>
                      </a:r>
                      <a:endParaRPr/>
                    </a:p>
                  </a:txBody>
                  <a:tcPr marT="91425" marB="91425" marR="91425" marL="91425"/>
                </a:tc>
                <a:tc>
                  <a:txBody>
                    <a:bodyPr/>
                    <a:lstStyle/>
                    <a:p>
                      <a:pPr indent="0" lvl="0" marL="0" rtl="0" algn="l">
                        <a:spcBef>
                          <a:spcPts val="0"/>
                        </a:spcBef>
                        <a:spcAft>
                          <a:spcPts val="0"/>
                        </a:spcAft>
                        <a:buNone/>
                      </a:pPr>
                      <a:r>
                        <a:rPr lang="en-GB"/>
                        <a:t>Hypolididemic</a:t>
                      </a:r>
                      <a:endParaRPr/>
                    </a:p>
                  </a:txBody>
                  <a:tcPr marT="91425" marB="91425" marR="91425" marL="91425"/>
                </a:tc>
              </a:tr>
              <a:tr h="396200">
                <a:tc>
                  <a:txBody>
                    <a:bodyPr/>
                    <a:lstStyle/>
                    <a:p>
                      <a:pPr indent="0" lvl="0" marL="0" rtl="0" algn="l">
                        <a:spcBef>
                          <a:spcPts val="0"/>
                        </a:spcBef>
                        <a:spcAft>
                          <a:spcPts val="0"/>
                        </a:spcAft>
                        <a:buNone/>
                      </a:pPr>
                      <a:r>
                        <a:rPr lang="en-GB"/>
                        <a:t>6</a:t>
                      </a:r>
                      <a:endParaRPr/>
                    </a:p>
                  </a:txBody>
                  <a:tcPr marT="91425" marB="91425" marR="91425" marL="91425"/>
                </a:tc>
                <a:tc>
                  <a:txBody>
                    <a:bodyPr/>
                    <a:lstStyle/>
                    <a:p>
                      <a:pPr indent="0" lvl="0" marL="0" rtl="0" algn="l">
                        <a:spcBef>
                          <a:spcPts val="0"/>
                        </a:spcBef>
                        <a:spcAft>
                          <a:spcPts val="0"/>
                        </a:spcAft>
                        <a:buNone/>
                      </a:pPr>
                      <a:r>
                        <a:rPr lang="en-GB"/>
                        <a:t>Chirayata Arka</a:t>
                      </a:r>
                      <a:endParaRPr/>
                    </a:p>
                  </a:txBody>
                  <a:tcPr marT="91425" marB="91425" marR="91425" marL="91425"/>
                </a:tc>
                <a:tc>
                  <a:txBody>
                    <a:bodyPr/>
                    <a:lstStyle/>
                    <a:p>
                      <a:pPr indent="0" lvl="0" marL="0" rtl="0" algn="l">
                        <a:spcBef>
                          <a:spcPts val="0"/>
                        </a:spcBef>
                        <a:spcAft>
                          <a:spcPts val="0"/>
                        </a:spcAft>
                        <a:buNone/>
                      </a:pPr>
                      <a:r>
                        <a:rPr lang="en-GB"/>
                        <a:t>Arka</a:t>
                      </a:r>
                      <a:endParaRPr/>
                    </a:p>
                  </a:txBody>
                  <a:tcPr marT="91425" marB="91425" marR="91425" marL="91425"/>
                </a:tc>
                <a:tc>
                  <a:txBody>
                    <a:bodyPr/>
                    <a:lstStyle/>
                    <a:p>
                      <a:pPr indent="0" lvl="0" marL="0" rtl="0" algn="l">
                        <a:spcBef>
                          <a:spcPts val="0"/>
                        </a:spcBef>
                        <a:spcAft>
                          <a:spcPts val="0"/>
                        </a:spcAft>
                        <a:buNone/>
                      </a:pPr>
                      <a:r>
                        <a:rPr lang="en-GB"/>
                        <a:t>Antipyretic</a:t>
                      </a:r>
                      <a:endParaRPr/>
                    </a:p>
                  </a:txBody>
                  <a:tcPr marT="91425" marB="91425" marR="91425" marL="91425"/>
                </a:tc>
              </a:tr>
              <a:tr h="396200">
                <a:tc>
                  <a:txBody>
                    <a:bodyPr/>
                    <a:lstStyle/>
                    <a:p>
                      <a:pPr indent="0" lvl="0" marL="0" rtl="0" algn="l">
                        <a:spcBef>
                          <a:spcPts val="0"/>
                        </a:spcBef>
                        <a:spcAft>
                          <a:spcPts val="0"/>
                        </a:spcAft>
                        <a:buNone/>
                      </a:pPr>
                      <a:r>
                        <a:rPr lang="en-GB"/>
                        <a:t>7</a:t>
                      </a:r>
                      <a:endParaRPr/>
                    </a:p>
                  </a:txBody>
                  <a:tcPr marT="91425" marB="91425" marR="91425" marL="91425"/>
                </a:tc>
                <a:tc>
                  <a:txBody>
                    <a:bodyPr/>
                    <a:lstStyle/>
                    <a:p>
                      <a:pPr indent="0" lvl="0" marL="0" rtl="0" algn="l">
                        <a:spcBef>
                          <a:spcPts val="0"/>
                        </a:spcBef>
                        <a:spcAft>
                          <a:spcPts val="0"/>
                        </a:spcAft>
                        <a:buNone/>
                      </a:pPr>
                      <a:r>
                        <a:rPr lang="en-GB"/>
                        <a:t>Adulasa Kshar</a:t>
                      </a:r>
                      <a:endParaRPr/>
                    </a:p>
                  </a:txBody>
                  <a:tcPr marT="91425" marB="91425" marR="91425" marL="91425"/>
                </a:tc>
                <a:tc>
                  <a:txBody>
                    <a:bodyPr/>
                    <a:lstStyle/>
                    <a:p>
                      <a:pPr indent="0" lvl="0" marL="0" rtl="0" algn="l">
                        <a:spcBef>
                          <a:spcPts val="0"/>
                        </a:spcBef>
                        <a:spcAft>
                          <a:spcPts val="0"/>
                        </a:spcAft>
                        <a:buNone/>
                      </a:pPr>
                      <a:r>
                        <a:rPr lang="en-GB"/>
                        <a:t>Kshar</a:t>
                      </a:r>
                      <a:endParaRPr/>
                    </a:p>
                  </a:txBody>
                  <a:tcPr marT="91425" marB="91425" marR="91425" marL="91425"/>
                </a:tc>
                <a:tc>
                  <a:txBody>
                    <a:bodyPr/>
                    <a:lstStyle/>
                    <a:p>
                      <a:pPr indent="0" lvl="0" marL="0" rtl="0" algn="l">
                        <a:spcBef>
                          <a:spcPts val="0"/>
                        </a:spcBef>
                        <a:spcAft>
                          <a:spcPts val="0"/>
                        </a:spcAft>
                        <a:buNone/>
                      </a:pPr>
                      <a:r>
                        <a:rPr lang="en-GB"/>
                        <a:t>Expectorant</a:t>
                      </a:r>
                      <a:endParaRPr/>
                    </a:p>
                  </a:txBody>
                  <a:tcPr marT="91425" marB="91425" marR="91425" marL="91425"/>
                </a:tc>
              </a:tr>
              <a:tr h="609575">
                <a:tc>
                  <a:txBody>
                    <a:bodyPr/>
                    <a:lstStyle/>
                    <a:p>
                      <a:pPr indent="0" lvl="0" marL="0" rtl="0" algn="l">
                        <a:spcBef>
                          <a:spcPts val="0"/>
                        </a:spcBef>
                        <a:spcAft>
                          <a:spcPts val="0"/>
                        </a:spcAft>
                        <a:buNone/>
                      </a:pPr>
                      <a:r>
                        <a:rPr lang="en-GB"/>
                        <a:t>8</a:t>
                      </a:r>
                      <a:endParaRPr/>
                    </a:p>
                  </a:txBody>
                  <a:tcPr marT="91425" marB="91425" marR="91425" marL="91425"/>
                </a:tc>
                <a:tc>
                  <a:txBody>
                    <a:bodyPr/>
                    <a:lstStyle/>
                    <a:p>
                      <a:pPr indent="0" lvl="0" marL="0" rtl="0" algn="l">
                        <a:spcBef>
                          <a:spcPts val="0"/>
                        </a:spcBef>
                        <a:spcAft>
                          <a:spcPts val="0"/>
                        </a:spcAft>
                        <a:buNone/>
                      </a:pPr>
                      <a:r>
                        <a:rPr lang="en-GB"/>
                        <a:t>Dashmukha Qwath</a:t>
                      </a:r>
                      <a:endParaRPr/>
                    </a:p>
                  </a:txBody>
                  <a:tcPr marT="91425" marB="91425" marR="91425" marL="91425"/>
                </a:tc>
                <a:tc>
                  <a:txBody>
                    <a:bodyPr/>
                    <a:lstStyle/>
                    <a:p>
                      <a:pPr indent="0" lvl="0" marL="0" rtl="0" algn="l">
                        <a:spcBef>
                          <a:spcPts val="0"/>
                        </a:spcBef>
                        <a:spcAft>
                          <a:spcPts val="0"/>
                        </a:spcAft>
                        <a:buNone/>
                      </a:pPr>
                      <a:r>
                        <a:rPr lang="en-GB"/>
                        <a:t>Qwath</a:t>
                      </a:r>
                      <a:endParaRPr/>
                    </a:p>
                  </a:txBody>
                  <a:tcPr marT="91425" marB="91425" marR="91425" marL="91425"/>
                </a:tc>
                <a:tc>
                  <a:txBody>
                    <a:bodyPr/>
                    <a:lstStyle/>
                    <a:p>
                      <a:pPr indent="0" lvl="0" marL="0" rtl="0" algn="l">
                        <a:spcBef>
                          <a:spcPts val="0"/>
                        </a:spcBef>
                        <a:spcAft>
                          <a:spcPts val="0"/>
                        </a:spcAft>
                        <a:buNone/>
                      </a:pPr>
                      <a:r>
                        <a:rPr lang="en-GB"/>
                        <a:t>Ailments of Kapha and Vata</a:t>
                      </a:r>
                      <a:endParaRPr/>
                    </a:p>
                  </a:txBody>
                  <a:tcPr marT="91425" marB="91425" marR="91425" marL="91425"/>
                </a:tc>
              </a:tr>
            </a:tbl>
          </a:graphicData>
        </a:graphic>
      </p:graphicFrame>
      <p:sp>
        <p:nvSpPr>
          <p:cNvPr id="103" name="Google Shape;103;p19"/>
          <p:cNvSpPr txBox="1"/>
          <p:nvPr/>
        </p:nvSpPr>
        <p:spPr>
          <a:xfrm>
            <a:off x="6363625" y="859432"/>
            <a:ext cx="2602500" cy="341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dk1"/>
                </a:solidFill>
              </a:rPr>
              <a:t>Branches of Ayurveda</a:t>
            </a:r>
            <a:endParaRPr>
              <a:solidFill>
                <a:schemeClr val="dk1"/>
              </a:solidFill>
            </a:endParaRPr>
          </a:p>
          <a:p>
            <a:pPr indent="-317500" lvl="0" marL="457200" rtl="0" algn="l">
              <a:lnSpc>
                <a:spcPct val="115000"/>
              </a:lnSpc>
              <a:spcBef>
                <a:spcPts val="300"/>
              </a:spcBef>
              <a:spcAft>
                <a:spcPts val="0"/>
              </a:spcAft>
              <a:buClr>
                <a:schemeClr val="dk1"/>
              </a:buClr>
              <a:buSzPts val="1400"/>
              <a:buChar char="●"/>
            </a:pPr>
            <a:r>
              <a:rPr lang="en-GB">
                <a:solidFill>
                  <a:schemeClr val="dk1"/>
                </a:solidFill>
              </a:rPr>
              <a:t>Kaya Chikitsa- Medicine.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Shalya Tantra- Surgery.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Shalakya Tantra- ENT and Opthalamology.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Kaumarbhritya- Paediatrics and Obstretics.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Agad Tantra- Toxicology.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Bhut Vidya- Psychiatry.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Rasayan- Rejuvenation therapy and geriatrics.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Vajikaran- Sexology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255125" y="122475"/>
            <a:ext cx="36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Surgery in Ancient India </a:t>
            </a:r>
            <a:endParaRPr b="1"/>
          </a:p>
        </p:txBody>
      </p:sp>
      <p:sp>
        <p:nvSpPr>
          <p:cNvPr id="109" name="Google Shape;109;p20"/>
          <p:cNvSpPr txBox="1"/>
          <p:nvPr/>
        </p:nvSpPr>
        <p:spPr>
          <a:xfrm>
            <a:off x="314400" y="360000"/>
            <a:ext cx="8515200" cy="5171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GB" sz="1200"/>
              <a:t>The ancient surgical science was known as Shalya Tantra. Shalya means broken arrow or a sharp part of a weapon and Tantra means maneuver. Shalya Tantra embraces all processes, aiming at the removal of factors responsible for producing pain or misery to the body or mind. Since warfare was common then, the injuries sustained led to the development of surgery as refined scientific skill.</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All the four Vedas contain detailed descriptions of teachings and practice of the great ancient surgeon Sushruta and has considerable surgical knowledge of relevance even today.</a:t>
            </a:r>
            <a:endParaRPr b="1"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Sushrutaa Samhita deals mainly with surgical knowledge. Complicated surgeries such as cesarean, cataract, artificial limb, fractures, urinary stones plastic surgery, and procedures including per- and post-operative treatment along with complications written in Sushrutaa Samhita, which is considered to be a part of Atharva Veda, are surprisingly applicable even in the present time.</a:t>
            </a:r>
            <a:endParaRPr b="1"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Sushruta has described surgery under eight heads: Chedya (excision), Lekhya (scarification), Vedhya (puncturing), Esya (exploration), Ahrya (extraction), Vsraya (evacuation), and Sivya (suturing).</a:t>
            </a:r>
            <a:endParaRPr b="1"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GB" sz="1200"/>
              <a:t>All the basic principles of surgery such as planning precision, hemostasis, and perfection find important places in Sushruta's writings on the subject. He has described various reconstructive procedures for different types of defects.</a:t>
            </a:r>
            <a:endParaRPr b="1" sz="1200"/>
          </a:p>
          <a:p>
            <a:pPr indent="-304800" lvl="0" marL="457200" rtl="0" algn="l">
              <a:spcBef>
                <a:spcPts val="0"/>
              </a:spcBef>
              <a:spcAft>
                <a:spcPts val="0"/>
              </a:spcAft>
              <a:buSzPts val="1200"/>
              <a:buChar char="●"/>
            </a:pPr>
            <a:r>
              <a:rPr b="1" lang="en-GB" sz="1200"/>
              <a:t>He describes 60 types of upkarma for treatment of wound, 120 surgical instruments and 300 surgical procedures, and classification of human surgeries in eight categories.For successful surgery, Sushruta induced anesthesia using intoxicants such as wine and henbane (Cannabis indica).</a:t>
            </a:r>
            <a:endParaRPr b="1" sz="1200"/>
          </a:p>
          <a:p>
            <a:pPr indent="-304800" lvl="0" marL="457200" rtl="0" algn="l">
              <a:spcBef>
                <a:spcPts val="0"/>
              </a:spcBef>
              <a:spcAft>
                <a:spcPts val="0"/>
              </a:spcAft>
              <a:buSzPts val="1200"/>
              <a:buChar char="●"/>
            </a:pPr>
            <a:r>
              <a:rPr b="1" lang="en-GB" sz="1200"/>
              <a:t>He treated numerous cases of Nasa Sandhan (rhinoplasty), Oshtha Sandhan (lobuloplasty), Karna Sandhan (otoplasty). Even today, rhinoplasty described by Shushruta in 600 BC is referred to as the Indian flap and he is known as the originator of plastic surgery.</a:t>
            </a:r>
            <a:endParaRPr b="1" sz="1200"/>
          </a:p>
          <a:p>
            <a:pPr indent="0" lvl="0" marL="45720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51000" y="142875"/>
            <a:ext cx="8847900" cy="529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Besides trauma involving general surgery, Sushruta gives an in-depth account and a description of the treatment of 12 varieties of fracture and six types of dislocation. He mentions the principles of traction, manipulation, apposition, stabilization, and postoperative physiotherapy.</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Plastic surgery and dental surgery were practiced in India even in ancient times. Students were properly trained on models. New students were expected to study for at least 6 years before starting their training. He taught his surgical skills to his students on various experimental models. Incision on vegetables such as watermelon and cucumber, probing on worm-eaten woods, preceding present-day workshop by more than 2000 years are some instances of his experimental teachings. He was one of the first people in human history to suggest that a student of surgery should learn about human body and its organ by dissecting a dead body.</a:t>
            </a:r>
            <a:endParaRPr b="1" sz="1100">
              <a:solidFill>
                <a:schemeClr val="dk1"/>
              </a:solidFill>
            </a:endParaRPr>
          </a:p>
          <a:p>
            <a:pPr indent="0" lvl="0" marL="457200" rtl="0" algn="l">
              <a:spcBef>
                <a:spcPts val="0"/>
              </a:spcBef>
              <a:spcAft>
                <a:spcPts val="0"/>
              </a:spcAft>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Sushrutaa Samhita remained preserved for many centuries exclusively in the Sanskrit language. In the eight century AD, Sushrutaa Samhita was translated into Arabic as “Kitab Shah Shun al –Hindi” and “Kitab – I – Susurud.” The first European translation of Sushrutaa Samhita was published by Hessler in Latin and in German by Muller in the early 19th century; the complete English literature was done by Kaviraj Kunja Lal Bhishagratna in the three volumes in 1907 at Calcutta.</a:t>
            </a:r>
            <a:endParaRPr b="1" sz="1100">
              <a:solidFill>
                <a:schemeClr val="dk1"/>
              </a:solidFill>
            </a:endParaRPr>
          </a:p>
          <a:p>
            <a:pPr indent="0" lvl="0" marL="457200" rtl="0" algn="l">
              <a:spcBef>
                <a:spcPts val="0"/>
              </a:spcBef>
              <a:spcAft>
                <a:spcPts val="0"/>
              </a:spcAft>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Ancient Dentistry: The Indus Valley civilisation (IVC) has yielded evidence of dentistry being practised as far back as 7000 BCE. An IVC site in Mehrgarh indicates that this form of dentistry involved curing tooth related disorders with bow drills operated, perhaps, by skilled bead crafters</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He described six varieties of accidental injuries encompassing all parts of the body. They are described below:</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=Chinna - Complete severance of a part or whole of a limb</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=Bhinna - Deep injury to some hollow region by a long piercing object</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=Viddha Prana - Puncturing a structure without a hollow</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=Kshata - Uneven injuries with signs of both Chinna and Bhinna, i.e., laceration</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=Pichchita - Crushed injury due to a fall or blow</a:t>
            </a:r>
            <a:endParaRPr b="1" sz="1100">
              <a:solidFill>
                <a:schemeClr val="dk1"/>
              </a:solidFill>
            </a:endParaRPr>
          </a:p>
          <a:p>
            <a:pPr indent="0" lvl="0" marL="457200" rtl="0" algn="l">
              <a:spcBef>
                <a:spcPts val="0"/>
              </a:spcBef>
              <a:spcAft>
                <a:spcPts val="0"/>
              </a:spcAft>
              <a:buClr>
                <a:schemeClr val="dk1"/>
              </a:buClr>
              <a:buSzPts val="1100"/>
              <a:buFont typeface="Arial"/>
              <a:buNone/>
            </a:pPr>
            <a:r>
              <a:rPr b="1" lang="en-GB" sz="1100">
                <a:solidFill>
                  <a:schemeClr val="dk1"/>
                </a:solidFill>
              </a:rPr>
              <a:t>=Ghrsta - Superficial abrasion of the skin.</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pic>
        <p:nvPicPr>
          <p:cNvPr id="115" name="Google Shape;115;p21"/>
          <p:cNvPicPr preferRelativeResize="0"/>
          <p:nvPr/>
        </p:nvPicPr>
        <p:blipFill>
          <a:blip r:embed="rId3">
            <a:alphaModFix/>
          </a:blip>
          <a:stretch>
            <a:fillRect/>
          </a:stretch>
        </p:blipFill>
        <p:spPr>
          <a:xfrm>
            <a:off x="6820450" y="3921750"/>
            <a:ext cx="2323550" cy="122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